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3" name="Shape 3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4" name="Shape 3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1" name="Shape 3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7" name="Shape 3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4" name="Shape 3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2" name="Shape 4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1" name="Shape 4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0" name="Shape 4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4" name="Shape 4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2" name="Shape 4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6" name="Shape 4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5" name="Shape 4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2" name="Shape 4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9" name="Shape 4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6" name="Shape 4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2" name="Shape 5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0"/>
            <a:ext cx="9144000" cy="5176499"/>
          </a:xfrm>
          <a:prstGeom prst="rect">
            <a:avLst/>
          </a:prstGeom>
          <a:gradFill>
            <a:gsLst>
              <a:gs pos="0">
                <a:srgbClr val="003171"/>
              </a:gs>
              <a:gs pos="100000">
                <a:srgbClr val="549FFF"/>
              </a:gs>
            </a:gsLst>
            <a:lin ang="7920000" scaled="0"/>
          </a:gradFill>
          <a:ln>
            <a:noFill/>
          </a:ln>
        </p:spPr>
        <p:txBody>
          <a:bodyPr anchorCtr="0" anchor="ctr" bIns="45700" lIns="91425" rIns="91425" tIns="45700">
            <a:noAutofit/>
          </a:bodyPr>
          <a:lstStyle/>
          <a:p>
            <a:pPr>
              <a:spcBef>
                <a:spcPts val="0"/>
              </a:spcBef>
              <a:buNone/>
            </a:pPr>
            <a:r>
              <a:t/>
            </a:r>
            <a:endParaRPr/>
          </a:p>
        </p:txBody>
      </p:sp>
      <p:sp>
        <p:nvSpPr>
          <p:cNvPr id="10" name="Shape 10"/>
          <p:cNvSpPr/>
          <p:nvPr/>
        </p:nvSpPr>
        <p:spPr>
          <a:xfrm flipH="1">
            <a:off x="-3832" y="12039"/>
            <a:ext cx="10925833" cy="5165065"/>
          </a:xfrm>
          <a:custGeom>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11" name="Shape 11"/>
          <p:cNvSpPr/>
          <p:nvPr/>
        </p:nvSpPr>
        <p:spPr>
          <a:xfrm flipH="1">
            <a:off x="14659" y="660"/>
            <a:ext cx="10500940" cy="5165065"/>
          </a:xfrm>
          <a:custGeom>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b" bIns="45700" lIns="91425" rIns="91425" tIns="45700">
            <a:noAutofit/>
          </a:bodyPr>
          <a:lstStyle/>
          <a:p>
            <a:pPr>
              <a:spcBef>
                <a:spcPts val="0"/>
              </a:spcBef>
              <a:buNone/>
            </a:pPr>
            <a:r>
              <a:t/>
            </a:r>
            <a:endParaRPr/>
          </a:p>
        </p:txBody>
      </p:sp>
      <p:sp>
        <p:nvSpPr>
          <p:cNvPr id="12" name="Shape 12"/>
          <p:cNvSpPr/>
          <p:nvPr/>
        </p:nvSpPr>
        <p:spPr>
          <a:xfrm>
            <a:off x="-846666" y="-661"/>
            <a:ext cx="2167466" cy="5176308"/>
          </a:xfrm>
          <a:custGeom>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rIns="91425" tIns="45700">
            <a:noAutofit/>
          </a:bodyPr>
          <a:lstStyle/>
          <a:p>
            <a:pPr>
              <a:spcBef>
                <a:spcPts val="0"/>
              </a:spcBef>
              <a:buNone/>
            </a:pPr>
            <a:r>
              <a:t/>
            </a:r>
            <a:endParaRPr/>
          </a:p>
        </p:txBody>
      </p:sp>
      <p:sp>
        <p:nvSpPr>
          <p:cNvPr id="13" name="Shape 13"/>
          <p:cNvSpPr/>
          <p:nvPr/>
        </p:nvSpPr>
        <p:spPr>
          <a:xfrm flipH="1" rot="10800000">
            <a:off x="-524933" y="131"/>
            <a:ext cx="1403434" cy="5176308"/>
          </a:xfrm>
          <a:custGeom>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rIns="91425" tIns="45700">
            <a:noAutofit/>
          </a:bodyPr>
          <a:lstStyle/>
          <a:p>
            <a:pPr>
              <a:spcBef>
                <a:spcPts val="0"/>
              </a:spcBef>
              <a:buNone/>
            </a:pPr>
            <a:r>
              <a:t/>
            </a:r>
            <a:endParaRPr/>
          </a:p>
        </p:txBody>
      </p:sp>
      <p:sp>
        <p:nvSpPr>
          <p:cNvPr id="14" name="Shape 14"/>
          <p:cNvSpPr txBox="1"/>
          <p:nvPr>
            <p:ph type="ctrTitle"/>
          </p:nvPr>
        </p:nvSpPr>
        <p:spPr>
          <a:xfrm>
            <a:off x="1082040" y="1242060"/>
            <a:ext cx="7050900" cy="1102500"/>
          </a:xfrm>
          <a:prstGeom prst="rect">
            <a:avLst/>
          </a:prstGeom>
        </p:spPr>
        <p:txBody>
          <a:bodyPr anchorCtr="0" anchor="b" bIns="91425" lIns="91425" rIns="91425" tIns="91425"/>
          <a:lstStyle>
            <a:lvl1pPr algn="r">
              <a:spcBef>
                <a:spcPts val="0"/>
              </a:spcBef>
              <a:buClr>
                <a:schemeClr val="lt1"/>
              </a:buClr>
              <a:buSzPct val="100000"/>
              <a:defRPr sz="4800">
                <a:solidFill>
                  <a:schemeClr val="lt1"/>
                </a:solidFill>
              </a:defRPr>
            </a:lvl1pPr>
            <a:lvl2pPr algn="r">
              <a:spcBef>
                <a:spcPts val="0"/>
              </a:spcBef>
              <a:buClr>
                <a:schemeClr val="lt1"/>
              </a:buClr>
              <a:buSzPct val="100000"/>
              <a:defRPr sz="4800">
                <a:solidFill>
                  <a:schemeClr val="lt1"/>
                </a:solidFill>
              </a:defRPr>
            </a:lvl2pPr>
            <a:lvl3pPr algn="r">
              <a:spcBef>
                <a:spcPts val="0"/>
              </a:spcBef>
              <a:buClr>
                <a:schemeClr val="lt1"/>
              </a:buClr>
              <a:buSzPct val="100000"/>
              <a:defRPr sz="4800">
                <a:solidFill>
                  <a:schemeClr val="lt1"/>
                </a:solidFill>
              </a:defRPr>
            </a:lvl3pPr>
            <a:lvl4pPr algn="r">
              <a:spcBef>
                <a:spcPts val="0"/>
              </a:spcBef>
              <a:buClr>
                <a:schemeClr val="lt1"/>
              </a:buClr>
              <a:buSzPct val="100000"/>
              <a:defRPr sz="4800">
                <a:solidFill>
                  <a:schemeClr val="lt1"/>
                </a:solidFill>
              </a:defRPr>
            </a:lvl4pPr>
            <a:lvl5pPr algn="r">
              <a:spcBef>
                <a:spcPts val="0"/>
              </a:spcBef>
              <a:buClr>
                <a:schemeClr val="lt1"/>
              </a:buClr>
              <a:buSzPct val="100000"/>
              <a:defRPr sz="4800">
                <a:solidFill>
                  <a:schemeClr val="lt1"/>
                </a:solidFill>
              </a:defRPr>
            </a:lvl5pPr>
            <a:lvl6pPr algn="r">
              <a:spcBef>
                <a:spcPts val="0"/>
              </a:spcBef>
              <a:buClr>
                <a:schemeClr val="lt1"/>
              </a:buClr>
              <a:buSzPct val="100000"/>
              <a:defRPr sz="4800">
                <a:solidFill>
                  <a:schemeClr val="lt1"/>
                </a:solidFill>
              </a:defRPr>
            </a:lvl6pPr>
            <a:lvl7pPr algn="r">
              <a:spcBef>
                <a:spcPts val="0"/>
              </a:spcBef>
              <a:buClr>
                <a:schemeClr val="lt1"/>
              </a:buClr>
              <a:buSzPct val="100000"/>
              <a:defRPr sz="4800">
                <a:solidFill>
                  <a:schemeClr val="lt1"/>
                </a:solidFill>
              </a:defRPr>
            </a:lvl7pPr>
            <a:lvl8pPr algn="r">
              <a:spcBef>
                <a:spcPts val="0"/>
              </a:spcBef>
              <a:buClr>
                <a:schemeClr val="lt1"/>
              </a:buClr>
              <a:buSzPct val="100000"/>
              <a:defRPr sz="4800">
                <a:solidFill>
                  <a:schemeClr val="lt1"/>
                </a:solidFill>
              </a:defRPr>
            </a:lvl8pPr>
            <a:lvl9pPr algn="r">
              <a:spcBef>
                <a:spcPts val="0"/>
              </a:spcBef>
              <a:buClr>
                <a:schemeClr val="lt1"/>
              </a:buClr>
              <a:buSzPct val="100000"/>
              <a:defRPr sz="4800">
                <a:solidFill>
                  <a:schemeClr val="lt1"/>
                </a:solidFill>
              </a:defRPr>
            </a:lvl9pPr>
          </a:lstStyle>
          <a:p/>
        </p:txBody>
      </p:sp>
      <p:sp>
        <p:nvSpPr>
          <p:cNvPr id="15" name="Shape 15"/>
          <p:cNvSpPr txBox="1"/>
          <p:nvPr>
            <p:ph idx="1" type="subTitle"/>
          </p:nvPr>
        </p:nvSpPr>
        <p:spPr>
          <a:xfrm>
            <a:off x="1082040" y="2423159"/>
            <a:ext cx="7035899" cy="694199"/>
          </a:xfrm>
          <a:prstGeom prst="rect">
            <a:avLst/>
          </a:prstGeom>
        </p:spPr>
        <p:txBody>
          <a:bodyPr anchorCtr="0" anchor="t" bIns="91425" lIns="91425" rIns="91425" tIns="91425"/>
          <a:lstStyle>
            <a:lvl1pPr algn="r">
              <a:spcBef>
                <a:spcPts val="0"/>
              </a:spcBef>
              <a:buClr>
                <a:schemeClr val="lt1"/>
              </a:buClr>
              <a:buSzPct val="100000"/>
              <a:buNone/>
              <a:defRPr sz="2400">
                <a:solidFill>
                  <a:schemeClr val="lt1"/>
                </a:solidFill>
              </a:defRPr>
            </a:lvl1pPr>
            <a:lvl2pPr algn="r">
              <a:spcBef>
                <a:spcPts val="0"/>
              </a:spcBef>
              <a:buClr>
                <a:schemeClr val="lt1"/>
              </a:buClr>
              <a:buSzPct val="100000"/>
              <a:buNone/>
              <a:defRPr sz="2400">
                <a:solidFill>
                  <a:schemeClr val="lt1"/>
                </a:solidFill>
              </a:defRPr>
            </a:lvl2pPr>
            <a:lvl3pPr algn="r">
              <a:spcBef>
                <a:spcPts val="0"/>
              </a:spcBef>
              <a:buClr>
                <a:schemeClr val="lt1"/>
              </a:buClr>
              <a:buNone/>
              <a:defRPr>
                <a:solidFill>
                  <a:schemeClr val="lt1"/>
                </a:solidFill>
              </a:defRPr>
            </a:lvl3pPr>
            <a:lvl4pPr algn="r">
              <a:spcBef>
                <a:spcPts val="0"/>
              </a:spcBef>
              <a:buClr>
                <a:schemeClr val="lt1"/>
              </a:buClr>
              <a:buSzPct val="100000"/>
              <a:buNone/>
              <a:defRPr sz="2400">
                <a:solidFill>
                  <a:schemeClr val="lt1"/>
                </a:solidFill>
              </a:defRPr>
            </a:lvl4pPr>
            <a:lvl5pPr algn="r">
              <a:spcBef>
                <a:spcPts val="0"/>
              </a:spcBef>
              <a:buClr>
                <a:schemeClr val="lt1"/>
              </a:buClr>
              <a:buSzPct val="100000"/>
              <a:buNone/>
              <a:defRPr sz="2400">
                <a:solidFill>
                  <a:schemeClr val="lt1"/>
                </a:solidFill>
              </a:defRPr>
            </a:lvl5pPr>
            <a:lvl6pPr algn="r">
              <a:spcBef>
                <a:spcPts val="0"/>
              </a:spcBef>
              <a:buClr>
                <a:schemeClr val="lt1"/>
              </a:buClr>
              <a:buSzPct val="100000"/>
              <a:buNone/>
              <a:defRPr sz="2400">
                <a:solidFill>
                  <a:schemeClr val="lt1"/>
                </a:solidFill>
              </a:defRPr>
            </a:lvl6pPr>
            <a:lvl7pPr algn="r">
              <a:spcBef>
                <a:spcPts val="0"/>
              </a:spcBef>
              <a:buClr>
                <a:schemeClr val="lt1"/>
              </a:buClr>
              <a:buSzPct val="100000"/>
              <a:buNone/>
              <a:defRPr sz="2400">
                <a:solidFill>
                  <a:schemeClr val="lt1"/>
                </a:solidFill>
              </a:defRPr>
            </a:lvl7pPr>
            <a:lvl8pPr algn="r">
              <a:spcBef>
                <a:spcPts val="0"/>
              </a:spcBef>
              <a:buClr>
                <a:schemeClr val="lt1"/>
              </a:buClr>
              <a:buSzPct val="100000"/>
              <a:buNone/>
              <a:defRPr sz="2400">
                <a:solidFill>
                  <a:schemeClr val="lt1"/>
                </a:solidFill>
              </a:defRPr>
            </a:lvl8pPr>
            <a:lvl9pPr algn="r">
              <a:spcBef>
                <a:spcPts val="0"/>
              </a:spcBef>
              <a:buClr>
                <a:schemeClr val="lt1"/>
              </a:buClr>
              <a:buSzPct val="100000"/>
              <a:buNone/>
              <a:defRPr sz="2400">
                <a:solidFill>
                  <a:schemeClr val="lt1"/>
                </a:solidFill>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19" name="Shape 19"/>
          <p:cNvSpPr txBox="1"/>
          <p:nvPr>
            <p:ph idx="1" type="body"/>
          </p:nvPr>
        </p:nvSpPr>
        <p:spPr>
          <a:xfrm>
            <a:off x="457200" y="1244242"/>
            <a:ext cx="8229600" cy="3630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1" name="Shape 21"/>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22" name="Shape 22"/>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6" name="Shape 26"/>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7" name="Shape 27"/>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28" name="Shape 28"/>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 type="body"/>
          </p:nvPr>
        </p:nvSpPr>
        <p:spPr>
          <a:xfrm>
            <a:off x="457200" y="1244242"/>
            <a:ext cx="4038599" cy="3630300"/>
          </a:xfrm>
          <a:prstGeom prst="rect">
            <a:avLst/>
          </a:prstGeom>
        </p:spPr>
        <p:txBody>
          <a:bodyPr anchorCtr="0" anchor="t" bIns="91425" lIns="91425" rIns="91425" tIns="91425"/>
          <a:lstStyle>
            <a:lvl1pPr>
              <a:spcBef>
                <a:spcPts val="0"/>
              </a:spcBef>
              <a:defRPr sz="2800"/>
            </a:lvl1pPr>
            <a:lvl2pPr>
              <a:spcBef>
                <a:spcPts val="0"/>
              </a:spcBef>
              <a:defRPr sz="2400"/>
            </a:lvl2pPr>
            <a:lvl3pPr>
              <a:spcBef>
                <a:spcPts val="0"/>
              </a:spcBef>
              <a:defRPr sz="2000"/>
            </a:lvl3pPr>
            <a:lvl4pPr>
              <a:spcBef>
                <a:spcPts val="0"/>
              </a:spcBef>
              <a:defRPr sz="1800"/>
            </a:lvl4pPr>
            <a:lvl5pPr>
              <a:spcBef>
                <a:spcPts val="0"/>
              </a:spcBef>
              <a:defRPr sz="1800"/>
            </a:lvl5pPr>
            <a:lvl6pPr>
              <a:spcBef>
                <a:spcPts val="0"/>
              </a:spcBef>
              <a:defRPr sz="1800"/>
            </a:lvl6pPr>
            <a:lvl7pPr>
              <a:spcBef>
                <a:spcPts val="0"/>
              </a:spcBef>
              <a:defRPr sz="1800"/>
            </a:lvl7pPr>
            <a:lvl8pPr>
              <a:spcBef>
                <a:spcPts val="0"/>
              </a:spcBef>
              <a:defRPr sz="1800"/>
            </a:lvl8pPr>
            <a:lvl9pPr>
              <a:spcBef>
                <a:spcPts val="0"/>
              </a:spcBef>
              <a:defRPr sz="1800"/>
            </a:lvl9pPr>
          </a:lstStyle>
          <a:p/>
        </p:txBody>
      </p:sp>
      <p:sp>
        <p:nvSpPr>
          <p:cNvPr id="30" name="Shape 30"/>
          <p:cNvSpPr txBox="1"/>
          <p:nvPr>
            <p:ph idx="2" type="body"/>
          </p:nvPr>
        </p:nvSpPr>
        <p:spPr>
          <a:xfrm>
            <a:off x="4648200" y="1244242"/>
            <a:ext cx="4038599" cy="3630300"/>
          </a:xfrm>
          <a:prstGeom prst="rect">
            <a:avLst/>
          </a:prstGeom>
        </p:spPr>
        <p:txBody>
          <a:bodyPr anchorCtr="0" anchor="t" bIns="91425" lIns="91425" rIns="91425" tIns="91425"/>
          <a:lstStyle>
            <a:lvl1pPr>
              <a:spcBef>
                <a:spcPts val="0"/>
              </a:spcBef>
              <a:defRPr sz="2800"/>
            </a:lvl1pPr>
            <a:lvl2pPr>
              <a:spcBef>
                <a:spcPts val="0"/>
              </a:spcBef>
              <a:defRPr sz="2400"/>
            </a:lvl2pPr>
            <a:lvl3pPr>
              <a:spcBef>
                <a:spcPts val="0"/>
              </a:spcBef>
              <a:defRPr sz="2000"/>
            </a:lvl3pPr>
            <a:lvl4pPr>
              <a:spcBef>
                <a:spcPts val="0"/>
              </a:spcBef>
              <a:defRPr sz="1800"/>
            </a:lvl4pPr>
            <a:lvl5pPr>
              <a:spcBef>
                <a:spcPts val="0"/>
              </a:spcBef>
              <a:defRPr sz="1800"/>
            </a:lvl5pPr>
            <a:lvl6pPr>
              <a:spcBef>
                <a:spcPts val="0"/>
              </a:spcBef>
              <a:defRPr sz="1800"/>
            </a:lvl6pPr>
            <a:lvl7pPr>
              <a:spcBef>
                <a:spcPts val="0"/>
              </a:spcBef>
              <a:defRPr sz="1800"/>
            </a:lvl7pPr>
            <a:lvl8pPr>
              <a:spcBef>
                <a:spcPts val="0"/>
              </a:spcBef>
              <a:defRPr sz="1800"/>
            </a:lvl8pPr>
            <a:lvl9pPr>
              <a:spcBef>
                <a:spcPts val="0"/>
              </a:spcBef>
              <a:defRPr sz="1800"/>
            </a:lvl9pPr>
          </a:lstStyle>
          <a:p/>
        </p:txBody>
      </p:sp>
      <p:sp>
        <p:nvSpPr>
          <p:cNvPr id="31" name="Shape 3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 name="Shape 32"/>
        <p:cNvGrpSpPr/>
        <p:nvPr/>
      </p:nvGrpSpPr>
      <p:grpSpPr>
        <a:xfrm>
          <a:off x="0" y="0"/>
          <a:ext cx="0" cy="0"/>
          <a:chOff x="0" y="0"/>
          <a:chExt cx="0" cy="0"/>
        </a:xfrm>
      </p:grpSpPr>
      <p:sp>
        <p:nvSpPr>
          <p:cNvPr id="33" name="Shape 33"/>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34" name="Shape 34"/>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35" name="Shape 35"/>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36" name="Shape 36"/>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7" name="Shape 37"/>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8" name="Shape 38"/>
        <p:cNvGrpSpPr/>
        <p:nvPr/>
      </p:nvGrpSpPr>
      <p:grpSpPr>
        <a:xfrm>
          <a:off x="0" y="0"/>
          <a:ext cx="0" cy="0"/>
          <a:chOff x="0" y="0"/>
          <a:chExt cx="0" cy="0"/>
        </a:xfrm>
      </p:grpSpPr>
      <p:grpSp>
        <p:nvGrpSpPr>
          <p:cNvPr id="39" name="Shape 39"/>
          <p:cNvGrpSpPr/>
          <p:nvPr/>
        </p:nvGrpSpPr>
        <p:grpSpPr>
          <a:xfrm>
            <a:off x="-6264" y="3700039"/>
            <a:ext cx="9150267" cy="2325488"/>
            <a:chOff x="-6264" y="4933386"/>
            <a:chExt cx="9150267" cy="3100650"/>
          </a:xfrm>
        </p:grpSpPr>
        <p:sp>
          <p:nvSpPr>
            <p:cNvPr id="40" name="Shape 40"/>
            <p:cNvSpPr/>
            <p:nvPr/>
          </p:nvSpPr>
          <p:spPr>
            <a:xfrm>
              <a:off x="-7" y="5537200"/>
              <a:ext cx="9144008" cy="1574769"/>
            </a:xfrm>
            <a:custGeom>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rIns="91425" tIns="45700">
              <a:noAutofit/>
            </a:bodyPr>
            <a:lstStyle/>
            <a:p>
              <a:pPr>
                <a:spcBef>
                  <a:spcPts val="0"/>
                </a:spcBef>
                <a:buNone/>
              </a:pPr>
              <a:r>
                <a:t/>
              </a:r>
              <a:endParaRPr/>
            </a:p>
          </p:txBody>
        </p:sp>
        <p:sp>
          <p:nvSpPr>
            <p:cNvPr id="41" name="Shape 41"/>
            <p:cNvSpPr/>
            <p:nvPr/>
          </p:nvSpPr>
          <p:spPr>
            <a:xfrm flipH="1" rot="5400000">
              <a:off x="3018543" y="1908578"/>
              <a:ext cx="3100650" cy="9150266"/>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42" name="Shape 42"/>
            <p:cNvSpPr/>
            <p:nvPr/>
          </p:nvSpPr>
          <p:spPr>
            <a:xfrm>
              <a:off x="-7" y="5740400"/>
              <a:ext cx="9144010" cy="1574769"/>
            </a:xfrm>
            <a:custGeom>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rIns="91425" tIns="45700">
              <a:noAutofit/>
            </a:bodyPr>
            <a:lstStyle/>
            <a:p>
              <a:pPr>
                <a:spcBef>
                  <a:spcPts val="0"/>
                </a:spcBef>
                <a:buNone/>
              </a:pPr>
              <a:r>
                <a:t/>
              </a:r>
              <a:endParaRPr/>
            </a:p>
          </p:txBody>
        </p:sp>
      </p:grpSp>
      <p:sp>
        <p:nvSpPr>
          <p:cNvPr id="43" name="Shape 43"/>
          <p:cNvSpPr txBox="1"/>
          <p:nvPr>
            <p:ph idx="1" type="body"/>
          </p:nvPr>
        </p:nvSpPr>
        <p:spPr>
          <a:xfrm>
            <a:off x="1792288" y="4025503"/>
            <a:ext cx="5486399" cy="603599"/>
          </a:xfrm>
          <a:prstGeom prst="rect">
            <a:avLst/>
          </a:prstGeom>
        </p:spPr>
        <p:txBody>
          <a:bodyPr anchorCtr="0" anchor="ctr" bIns="91425" lIns="91425" rIns="91425" tIns="91425"/>
          <a:lstStyle>
            <a:lvl1pPr algn="ctr">
              <a:spcBef>
                <a:spcPts val="0"/>
              </a:spcBef>
              <a:buSzPct val="100000"/>
              <a:buNone/>
              <a:defRPr sz="2400"/>
            </a:lvl1pPr>
          </a:lstStyle>
          <a:p/>
        </p:txBody>
      </p:sp>
      <p:sp>
        <p:nvSpPr>
          <p:cNvPr id="44" name="Shape 44"/>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5" name="Shape 45"/>
        <p:cNvGrpSpPr/>
        <p:nvPr/>
      </p:nvGrpSpPr>
      <p:grpSpPr>
        <a:xfrm>
          <a:off x="0" y="0"/>
          <a:ext cx="0" cy="0"/>
          <a:chOff x="0" y="0"/>
          <a:chExt cx="0" cy="0"/>
        </a:xfrm>
      </p:grpSpPr>
      <p:sp>
        <p:nvSpPr>
          <p:cNvPr id="46" name="Shape 4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2"/>
            </a:gs>
            <a:gs pos="100000">
              <a:schemeClr val="accent1"/>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994200"/>
          </a:xfrm>
          <a:prstGeom prst="rect">
            <a:avLst/>
          </a:prstGeom>
          <a:noFill/>
          <a:ln>
            <a:noFill/>
          </a:ln>
        </p:spPr>
        <p:txBody>
          <a:bodyPr anchorCtr="0" anchor="b" bIns="91425" lIns="91425" rIns="91425" tIns="91425"/>
          <a:lstStyle>
            <a:lvl1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1pPr>
            <a:lvl2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2pPr>
            <a:lvl3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3pPr>
            <a:lvl4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4pPr>
            <a:lvl5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5pPr>
            <a:lvl6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6pPr>
            <a:lvl7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7pPr>
            <a:lvl8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8pPr>
            <a:lvl9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9pPr>
          </a:lstStyle>
          <a:p/>
        </p:txBody>
      </p:sp>
      <p:sp>
        <p:nvSpPr>
          <p:cNvPr id="6" name="Shape 6"/>
          <p:cNvSpPr txBox="1"/>
          <p:nvPr>
            <p:ph idx="1" type="body"/>
          </p:nvPr>
        </p:nvSpPr>
        <p:spPr>
          <a:xfrm>
            <a:off x="457200" y="1295400"/>
            <a:ext cx="8229600" cy="3394500"/>
          </a:xfrm>
          <a:prstGeom prst="rect">
            <a:avLst/>
          </a:prstGeom>
          <a:noFill/>
          <a:ln>
            <a:noFill/>
          </a:ln>
        </p:spPr>
        <p:txBody>
          <a:bodyPr anchorCtr="0" anchor="t" bIns="91425" lIns="91425" rIns="91425" tIns="91425"/>
          <a:lstStyle>
            <a:lvl1pPr>
              <a:spcBef>
                <a:spcPts val="0"/>
              </a:spcBef>
              <a:buClr>
                <a:schemeClr val="dk2"/>
              </a:buClr>
              <a:buSzPct val="100000"/>
              <a:buFont typeface="Trebuchet MS"/>
              <a:defRPr sz="3200">
                <a:solidFill>
                  <a:schemeClr val="dk2"/>
                </a:solidFill>
                <a:latin typeface="Trebuchet MS"/>
                <a:ea typeface="Trebuchet MS"/>
                <a:cs typeface="Trebuchet MS"/>
                <a:sym typeface="Trebuchet MS"/>
              </a:defRPr>
            </a:lvl1pPr>
            <a:lvl2pPr>
              <a:spcBef>
                <a:spcPts val="560"/>
              </a:spcBef>
              <a:buClr>
                <a:schemeClr val="dk2"/>
              </a:buClr>
              <a:buSzPct val="100000"/>
              <a:buFont typeface="Trebuchet MS"/>
              <a:defRPr sz="2800">
                <a:solidFill>
                  <a:schemeClr val="dk2"/>
                </a:solidFill>
                <a:latin typeface="Trebuchet MS"/>
                <a:ea typeface="Trebuchet MS"/>
                <a:cs typeface="Trebuchet MS"/>
                <a:sym typeface="Trebuchet MS"/>
              </a:defRPr>
            </a:lvl2pPr>
            <a:lvl3pPr>
              <a:spcBef>
                <a:spcPts val="480"/>
              </a:spcBef>
              <a:buClr>
                <a:schemeClr val="dk2"/>
              </a:buClr>
              <a:buSzPct val="100000"/>
              <a:buFont typeface="Trebuchet MS"/>
              <a:defRPr sz="2400">
                <a:solidFill>
                  <a:schemeClr val="dk2"/>
                </a:solidFill>
                <a:latin typeface="Trebuchet MS"/>
                <a:ea typeface="Trebuchet MS"/>
                <a:cs typeface="Trebuchet MS"/>
                <a:sym typeface="Trebuchet MS"/>
              </a:defRPr>
            </a:lvl3pPr>
            <a:lvl4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4pPr>
            <a:lvl5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5pPr>
            <a:lvl6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6pPr>
            <a:lvl7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7pPr>
            <a:lvl8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8pPr>
            <a:lvl9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lt2"/>
                </a:solidFill>
                <a:latin typeface="Trebuchet MS"/>
                <a:ea typeface="Trebuchet MS"/>
                <a:cs typeface="Trebuchet MS"/>
                <a:sym typeface="Trebuchet M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sdn.microsoft.com/en-us/library/windows/desktop/ms721603(v=vs.85).aspx#_security_public_key_gly"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www.ust.hk" TargetMode="External"/><Relationship Id="rId4" Type="http://schemas.openxmlformats.org/officeDocument/2006/relationships/hyperlink" Target="www.ust.hk" TargetMode="External"/><Relationship Id="rId5" Type="http://schemas.openxmlformats.org/officeDocument/2006/relationships/image" Target="../media/image18.png"/><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www.ust.hk"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www.ust.hk" TargetMode="External"/><Relationship Id="rId4" Type="http://schemas.openxmlformats.org/officeDocument/2006/relationships/hyperlink" Target="www.inria.fr" TargetMode="External"/><Relationship Id="rId5" Type="http://schemas.openxmlformats.org/officeDocument/2006/relationships/hyperlink" Target="www.inria.fr" TargetMode="External"/><Relationship Id="rId6"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www.inria.fr" TargetMode="Externa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www.inria.fr"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9.png"/><Relationship Id="rId4" Type="http://schemas.openxmlformats.org/officeDocument/2006/relationships/image" Target="../media/image07.png"/><Relationship Id="rId5" Type="http://schemas.openxmlformats.org/officeDocument/2006/relationships/image" Target="../media/image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jpg"/><Relationship Id="rId4" Type="http://schemas.openxmlformats.org/officeDocument/2006/relationships/image" Target="../media/image5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it.iut.ac.ir/sites/fsites/it/files/u4/uploads/Networking%20Class-Wireshar%20Labs-Solutions/07-Wireshark_ICMP_Solution_July_22_2007.pdf" TargetMode="External"/><Relationship Id="rId4" Type="http://schemas.openxmlformats.org/officeDocument/2006/relationships/hyperlink" Target="https://docs.google.com/document/d/1oks_EvCPndAYCTQswmQHfjewnPt31f1QNSXr8Vs7gdo/ed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1.png"/><Relationship Id="rId4"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Wireshark Day 2</a:t>
            </a:r>
          </a:p>
        </p:txBody>
      </p:sp>
      <p:sp>
        <p:nvSpPr>
          <p:cNvPr id="49" name="Shape 49"/>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The ClientHello contains Challenge data but it is not a field, the raw packet data contains the hexadecimal</a:t>
            </a:r>
          </a:p>
          <a:p>
            <a:pPr indent="-330200" lvl="0" marL="457200" rtl="0">
              <a:spcBef>
                <a:spcPts val="0"/>
              </a:spcBef>
              <a:buClr>
                <a:schemeClr val="dk2"/>
              </a:buClr>
              <a:buSzPct val="100000"/>
              <a:buFont typeface="Arial"/>
              <a:buChar char="●"/>
            </a:pPr>
            <a:r>
              <a:rPr lang="en" sz="1600"/>
              <a:t>The  number is: 66df 784c0 48cd 60435 dc44 8989 4699 09</a:t>
            </a:r>
          </a:p>
        </p:txBody>
      </p:sp>
      <p:sp>
        <p:nvSpPr>
          <p:cNvPr id="112" name="Shape 11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Client Hello Challenge</a:t>
            </a:r>
          </a:p>
        </p:txBody>
      </p:sp>
      <p:pic>
        <p:nvPicPr>
          <p:cNvPr id="113" name="Shape 113"/>
          <p:cNvPicPr preferRelativeResize="0"/>
          <p:nvPr/>
        </p:nvPicPr>
        <p:blipFill>
          <a:blip r:embed="rId3">
            <a:alphaModFix/>
          </a:blip>
          <a:stretch>
            <a:fillRect/>
          </a:stretch>
        </p:blipFill>
        <p:spPr>
          <a:xfrm>
            <a:off x="4556871" y="2414175"/>
            <a:ext cx="4129924" cy="246037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The first suite uses RSA for public key crypto, RC4 for the symmetric-key cipher and uses the MD5 hash algorithm.</a:t>
            </a:r>
          </a:p>
        </p:txBody>
      </p:sp>
      <p:sp>
        <p:nvSpPr>
          <p:cNvPr id="119" name="Shape 11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ClientHello Suites Ad</a:t>
            </a:r>
          </a:p>
        </p:txBody>
      </p:sp>
      <p:pic>
        <p:nvPicPr>
          <p:cNvPr id="120" name="Shape 120"/>
          <p:cNvPicPr preferRelativeResize="0"/>
          <p:nvPr/>
        </p:nvPicPr>
        <p:blipFill>
          <a:blip r:embed="rId3">
            <a:alphaModFix/>
          </a:blip>
          <a:stretch>
            <a:fillRect/>
          </a:stretch>
        </p:blipFill>
        <p:spPr>
          <a:xfrm>
            <a:off x="544300" y="2787937"/>
            <a:ext cx="3505200" cy="1752600"/>
          </a:xfrm>
          <a:prstGeom prst="rect">
            <a:avLst/>
          </a:prstGeom>
          <a:noFill/>
          <a:ln>
            <a:noFill/>
          </a:ln>
        </p:spPr>
      </p:pic>
      <p:pic>
        <p:nvPicPr>
          <p:cNvPr id="121" name="Shape 121"/>
          <p:cNvPicPr preferRelativeResize="0"/>
          <p:nvPr/>
        </p:nvPicPr>
        <p:blipFill>
          <a:blip r:embed="rId4">
            <a:alphaModFix/>
          </a:blip>
          <a:stretch>
            <a:fillRect/>
          </a:stretch>
        </p:blipFill>
        <p:spPr>
          <a:xfrm>
            <a:off x="4859118" y="2787950"/>
            <a:ext cx="3987156" cy="235742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The cipher suite uses RSA for public key crypto, RC4 for the symmetric-key cipher and uses the MD5 hash algorithm</a:t>
            </a:r>
          </a:p>
        </p:txBody>
      </p:sp>
      <p:sp>
        <p:nvSpPr>
          <p:cNvPr id="127" name="Shape 12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ServerHello SSL Record</a:t>
            </a:r>
          </a:p>
        </p:txBody>
      </p:sp>
      <p:pic>
        <p:nvPicPr>
          <p:cNvPr id="128" name="Shape 128"/>
          <p:cNvPicPr preferRelativeResize="0"/>
          <p:nvPr/>
        </p:nvPicPr>
        <p:blipFill>
          <a:blip r:embed="rId3">
            <a:alphaModFix/>
          </a:blip>
          <a:stretch>
            <a:fillRect/>
          </a:stretch>
        </p:blipFill>
        <p:spPr>
          <a:xfrm>
            <a:off x="1881175" y="2960900"/>
            <a:ext cx="5381625" cy="2124075"/>
          </a:xfrm>
          <a:prstGeom prst="rect">
            <a:avLst/>
          </a:prstGeom>
          <a:noFill/>
          <a:ln>
            <a:noFill/>
          </a:ln>
        </p:spPr>
      </p:pic>
      <p:sp>
        <p:nvSpPr>
          <p:cNvPr id="129" name="Shape 129"/>
          <p:cNvSpPr/>
          <p:nvPr/>
        </p:nvSpPr>
        <p:spPr>
          <a:xfrm>
            <a:off x="2350350" y="4758625"/>
            <a:ext cx="3597000" cy="150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Yes, this record does include a nonce listed under Random. The nonce is 32 bits long, 28 for data and 4 for the time. The purpose is to prevent a replay attack.</a:t>
            </a:r>
          </a:p>
        </p:txBody>
      </p:sp>
      <p:sp>
        <p:nvSpPr>
          <p:cNvPr id="135" name="Shape 13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ServerHello Challenge</a:t>
            </a:r>
          </a:p>
        </p:txBody>
      </p:sp>
      <p:pic>
        <p:nvPicPr>
          <p:cNvPr id="136" name="Shape 136"/>
          <p:cNvPicPr preferRelativeResize="0"/>
          <p:nvPr/>
        </p:nvPicPr>
        <p:blipFill>
          <a:blip r:embed="rId3">
            <a:alphaModFix/>
          </a:blip>
          <a:stretch>
            <a:fillRect/>
          </a:stretch>
        </p:blipFill>
        <p:spPr>
          <a:xfrm>
            <a:off x="1790700" y="3783500"/>
            <a:ext cx="5562600" cy="1162050"/>
          </a:xfrm>
          <a:prstGeom prst="rect">
            <a:avLst/>
          </a:prstGeom>
          <a:noFill/>
          <a:ln>
            <a:noFill/>
          </a:ln>
        </p:spPr>
      </p:pic>
      <p:sp>
        <p:nvSpPr>
          <p:cNvPr id="137" name="Shape 137"/>
          <p:cNvSpPr/>
          <p:nvPr/>
        </p:nvSpPr>
        <p:spPr>
          <a:xfrm>
            <a:off x="1927975" y="4094375"/>
            <a:ext cx="5054999" cy="150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Yes it does. It provides a unique persistent identifier for the SSL session which is sent in the clear. The client may resume the same session later by using the server provided session ID when it sends the ClientHello.</a:t>
            </a:r>
          </a:p>
        </p:txBody>
      </p:sp>
      <p:sp>
        <p:nvSpPr>
          <p:cNvPr id="143" name="Shape 14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ServerHello Session ID</a:t>
            </a:r>
          </a:p>
        </p:txBody>
      </p:sp>
      <p:pic>
        <p:nvPicPr>
          <p:cNvPr id="144" name="Shape 144"/>
          <p:cNvPicPr preferRelativeResize="0"/>
          <p:nvPr/>
        </p:nvPicPr>
        <p:blipFill>
          <a:blip r:embed="rId3">
            <a:alphaModFix/>
          </a:blip>
          <a:stretch>
            <a:fillRect/>
          </a:stretch>
        </p:blipFill>
        <p:spPr>
          <a:xfrm>
            <a:off x="2133600" y="4286250"/>
            <a:ext cx="4876800" cy="857250"/>
          </a:xfrm>
          <a:prstGeom prst="rect">
            <a:avLst/>
          </a:prstGeom>
          <a:noFill/>
          <a:ln>
            <a:noFill/>
          </a:ln>
        </p:spPr>
      </p:pic>
      <p:sp>
        <p:nvSpPr>
          <p:cNvPr id="145" name="Shape 145"/>
          <p:cNvSpPr/>
          <p:nvPr/>
        </p:nvSpPr>
        <p:spPr>
          <a:xfrm>
            <a:off x="2166400" y="4605300"/>
            <a:ext cx="4789200" cy="150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Certificate Record</a:t>
            </a:r>
          </a:p>
        </p:txBody>
      </p:sp>
      <p:pic>
        <p:nvPicPr>
          <p:cNvPr id="151" name="Shape 151"/>
          <p:cNvPicPr preferRelativeResize="0"/>
          <p:nvPr/>
        </p:nvPicPr>
        <p:blipFill>
          <a:blip r:embed="rId3">
            <a:alphaModFix/>
          </a:blip>
          <a:stretch>
            <a:fillRect/>
          </a:stretch>
        </p:blipFill>
        <p:spPr>
          <a:xfrm>
            <a:off x="2862357" y="1200175"/>
            <a:ext cx="5824442" cy="3630299"/>
          </a:xfrm>
          <a:prstGeom prst="rect">
            <a:avLst/>
          </a:prstGeom>
          <a:noFill/>
          <a:ln>
            <a:noFill/>
          </a:ln>
        </p:spPr>
      </p:pic>
      <p:sp>
        <p:nvSpPr>
          <p:cNvPr id="152" name="Shape 152"/>
          <p:cNvSpPr txBox="1"/>
          <p:nvPr>
            <p:ph idx="1" type="body"/>
          </p:nvPr>
        </p:nvSpPr>
        <p:spPr>
          <a:xfrm>
            <a:off x="457200" y="1200175"/>
            <a:ext cx="2405099" cy="3630300"/>
          </a:xfrm>
          <a:prstGeom prst="rect">
            <a:avLst/>
          </a:prstGeom>
        </p:spPr>
        <p:txBody>
          <a:bodyPr anchorCtr="0" anchor="t" bIns="91425" lIns="91425" rIns="91425" tIns="91425">
            <a:noAutofit/>
          </a:bodyPr>
          <a:lstStyle/>
          <a:p>
            <a:pPr lvl="0" rtl="0">
              <a:spcBef>
                <a:spcPts val="0"/>
              </a:spcBef>
              <a:buNone/>
            </a:pPr>
            <a:r>
              <a:rPr lang="en" sz="2400"/>
              <a:t>There is no certificate , it is in a separate record. Yes, the certificate fits into a single frame.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182428"/>
            <a:ext cx="8229600" cy="994200"/>
          </a:xfrm>
          <a:prstGeom prst="rect">
            <a:avLst/>
          </a:prstGeom>
        </p:spPr>
        <p:txBody>
          <a:bodyPr anchorCtr="0" anchor="b" bIns="91425" lIns="91425" rIns="91425" tIns="91425">
            <a:noAutofit/>
          </a:bodyPr>
          <a:lstStyle/>
          <a:p>
            <a:pPr>
              <a:spcBef>
                <a:spcPts val="0"/>
              </a:spcBef>
              <a:buNone/>
            </a:pPr>
            <a:r>
              <a:rPr lang="en"/>
              <a:t>Client Key Exchange Record</a:t>
            </a:r>
          </a:p>
        </p:txBody>
      </p:sp>
      <p:sp>
        <p:nvSpPr>
          <p:cNvPr id="158" name="Shape 158"/>
          <p:cNvSpPr txBox="1"/>
          <p:nvPr>
            <p:ph idx="1" type="body"/>
          </p:nvPr>
        </p:nvSpPr>
        <p:spPr>
          <a:xfrm>
            <a:off x="457200" y="1751250"/>
            <a:ext cx="2768700" cy="2616299"/>
          </a:xfrm>
          <a:prstGeom prst="rect">
            <a:avLst/>
          </a:prstGeom>
        </p:spPr>
        <p:txBody>
          <a:bodyPr anchorCtr="0" anchor="t" bIns="91425" lIns="91425" rIns="91425" tIns="91425">
            <a:noAutofit/>
          </a:bodyPr>
          <a:lstStyle/>
          <a:p>
            <a:pPr lvl="0" rtl="0">
              <a:spcBef>
                <a:spcPts val="0"/>
              </a:spcBef>
              <a:buNone/>
            </a:pPr>
            <a:r>
              <a:rPr lang="en" sz="1800">
                <a:solidFill>
                  <a:srgbClr val="00387E"/>
                </a:solidFill>
              </a:rPr>
              <a:t>It contains a pre master secret, boxed in red. It is used to create a master secret. with the The secret is encrypted with the the public</a:t>
            </a:r>
            <a:r>
              <a:rPr lang="en" sz="1800">
                <a:solidFill>
                  <a:srgbClr val="00387E"/>
                </a:solidFill>
                <a:hlinkClick r:id="rId3"/>
              </a:rPr>
              <a:t> key</a:t>
            </a:r>
            <a:r>
              <a:rPr lang="en" sz="1800">
                <a:solidFill>
                  <a:srgbClr val="00387E"/>
                </a:solidFill>
              </a:rPr>
              <a:t> from the server's certificate, it is 128 bytes long.</a:t>
            </a:r>
          </a:p>
        </p:txBody>
      </p:sp>
      <p:pic>
        <p:nvPicPr>
          <p:cNvPr id="159" name="Shape 159"/>
          <p:cNvPicPr preferRelativeResize="0"/>
          <p:nvPr/>
        </p:nvPicPr>
        <p:blipFill>
          <a:blip r:embed="rId4">
            <a:alphaModFix/>
          </a:blip>
          <a:stretch>
            <a:fillRect/>
          </a:stretch>
        </p:blipFill>
        <p:spPr>
          <a:xfrm>
            <a:off x="3225950" y="1303550"/>
            <a:ext cx="5646274" cy="35117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idx="1" type="body"/>
          </p:nvPr>
        </p:nvSpPr>
        <p:spPr>
          <a:xfrm>
            <a:off x="457200" y="2082450"/>
            <a:ext cx="3916800" cy="3630300"/>
          </a:xfrm>
          <a:prstGeom prst="rect">
            <a:avLst/>
          </a:prstGeom>
        </p:spPr>
        <p:txBody>
          <a:bodyPr anchorCtr="0" anchor="t" bIns="91425" lIns="91425" rIns="91425" tIns="91425">
            <a:noAutofit/>
          </a:bodyPr>
          <a:lstStyle/>
          <a:p>
            <a:pPr>
              <a:spcBef>
                <a:spcPts val="0"/>
              </a:spcBef>
              <a:buNone/>
            </a:pPr>
            <a:r>
              <a:rPr lang="en" sz="2400"/>
              <a:t>Indicates that the contents of the following SSL Record will be encrypted. This record is 6 bytes long; 5 for header, 1 for message</a:t>
            </a:r>
          </a:p>
        </p:txBody>
      </p:sp>
      <p:sp>
        <p:nvSpPr>
          <p:cNvPr id="165" name="Shape 16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Change Cipher Spec Record</a:t>
            </a:r>
          </a:p>
        </p:txBody>
      </p:sp>
      <p:pic>
        <p:nvPicPr>
          <p:cNvPr id="166" name="Shape 166"/>
          <p:cNvPicPr preferRelativeResize="0"/>
          <p:nvPr/>
        </p:nvPicPr>
        <p:blipFill>
          <a:blip r:embed="rId3">
            <a:alphaModFix/>
          </a:blip>
          <a:stretch>
            <a:fillRect/>
          </a:stretch>
        </p:blipFill>
        <p:spPr>
          <a:xfrm>
            <a:off x="4374000" y="1556674"/>
            <a:ext cx="4669926" cy="2429163"/>
          </a:xfrm>
          <a:prstGeom prst="rect">
            <a:avLst/>
          </a:prstGeom>
          <a:noFill/>
          <a:ln>
            <a:noFill/>
          </a:ln>
        </p:spPr>
      </p:pic>
      <p:sp>
        <p:nvSpPr>
          <p:cNvPr id="167" name="Shape 167"/>
          <p:cNvSpPr txBox="1"/>
          <p:nvPr/>
        </p:nvSpPr>
        <p:spPr>
          <a:xfrm>
            <a:off x="4478275" y="4207500"/>
            <a:ext cx="4457400" cy="395699"/>
          </a:xfrm>
          <a:prstGeom prst="rect">
            <a:avLst/>
          </a:prstGeom>
          <a:noFill/>
          <a:ln>
            <a:noFill/>
          </a:ln>
        </p:spPr>
        <p:txBody>
          <a:bodyPr anchorCtr="0" anchor="t" bIns="91425" lIns="91425" rIns="91425" tIns="91425">
            <a:noAutofit/>
          </a:bodyPr>
          <a:lstStyle/>
          <a:p>
            <a:pPr algn="ctr">
              <a:spcBef>
                <a:spcPts val="0"/>
              </a:spcBef>
              <a:buNone/>
            </a:pPr>
            <a:r>
              <a:rPr lang="en">
                <a:solidFill>
                  <a:srgbClr val="FFFFFF"/>
                </a:solidFill>
              </a:rPr>
              <a:t>In this example, the length of the Change Cipher Spec Record is shown as 1 byte.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idx="1" type="body"/>
          </p:nvPr>
        </p:nvSpPr>
        <p:spPr>
          <a:xfrm>
            <a:off x="2033312" y="1122950"/>
            <a:ext cx="4145999" cy="3630300"/>
          </a:xfrm>
          <a:prstGeom prst="rect">
            <a:avLst/>
          </a:prstGeom>
        </p:spPr>
        <p:txBody>
          <a:bodyPr anchorCtr="0" anchor="t" bIns="91425" lIns="91425" rIns="91425" tIns="91425">
            <a:noAutofit/>
          </a:bodyPr>
          <a:lstStyle/>
          <a:p>
            <a:pPr>
              <a:spcBef>
                <a:spcPts val="0"/>
              </a:spcBef>
              <a:buNone/>
            </a:pPr>
            <a:r>
              <a:rPr lang="en" sz="1600"/>
              <a:t>In the encrypted handshake record a MAC of all previous handshakes done by the client is sent to the server. </a:t>
            </a:r>
          </a:p>
        </p:txBody>
      </p:sp>
      <p:sp>
        <p:nvSpPr>
          <p:cNvPr id="173" name="Shape 17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Encrypted Handshake Record</a:t>
            </a:r>
          </a:p>
        </p:txBody>
      </p:sp>
      <p:pic>
        <p:nvPicPr>
          <p:cNvPr id="174" name="Shape 174"/>
          <p:cNvPicPr preferRelativeResize="0"/>
          <p:nvPr/>
        </p:nvPicPr>
        <p:blipFill rotWithShape="1">
          <a:blip r:embed="rId3">
            <a:alphaModFix/>
          </a:blip>
          <a:srcRect b="0" l="0" r="6690" t="0"/>
          <a:stretch/>
        </p:blipFill>
        <p:spPr>
          <a:xfrm>
            <a:off x="1333325" y="2257425"/>
            <a:ext cx="5545974" cy="2886075"/>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The Server sends an encrypted handshake and a change cipher record to the client. However the server’s record is different from the clients because it contains all the handshakes sent from the server rather than from the client. Because otherwise the records would be the same. </a:t>
            </a:r>
          </a:p>
        </p:txBody>
      </p:sp>
      <p:sp>
        <p:nvSpPr>
          <p:cNvPr id="180" name="Shape 18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Change Cipher Record</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Ethernet / ARP</a:t>
            </a:r>
          </a:p>
        </p:txBody>
      </p:sp>
      <p:sp>
        <p:nvSpPr>
          <p:cNvPr id="55" name="Shape 55"/>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App Data is encrypted with symmetric key encryption algorithm chosen in the handshake phase using the pre-master key and challenges from both client and server. Encryption is done when data is first sent, be it from client or from server.</a:t>
            </a:r>
          </a:p>
        </p:txBody>
      </p:sp>
      <p:sp>
        <p:nvSpPr>
          <p:cNvPr id="186" name="Shape 18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App Data Encryption</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ICMP</a:t>
            </a:r>
          </a:p>
        </p:txBody>
      </p:sp>
      <p:sp>
        <p:nvSpPr>
          <p:cNvPr id="192" name="Shape 192"/>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idx="1" type="body"/>
          </p:nvPr>
        </p:nvSpPr>
        <p:spPr>
          <a:xfrm>
            <a:off x="304800" y="1244250"/>
            <a:ext cx="86868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Start by begining a capture in wireshark</a:t>
            </a:r>
          </a:p>
          <a:p>
            <a:pPr indent="-330200" lvl="0" marL="457200" rtl="0">
              <a:spcBef>
                <a:spcPts val="0"/>
              </a:spcBef>
              <a:buClr>
                <a:schemeClr val="dk2"/>
              </a:buClr>
              <a:buSzPct val="100000"/>
              <a:buFont typeface="Arial"/>
              <a:buChar char="●"/>
            </a:pPr>
            <a:r>
              <a:rPr lang="en" sz="1600"/>
              <a:t>then in Command Line type: </a:t>
            </a:r>
            <a:r>
              <a:rPr lang="en" sz="1600" u="sng"/>
              <a:t>ping -n 10 </a:t>
            </a:r>
            <a:r>
              <a:rPr lang="en" sz="1600" u="sng">
                <a:solidFill>
                  <a:schemeClr val="hlink"/>
                </a:solidFill>
                <a:hlinkClick r:id="rId3"/>
              </a:rPr>
              <a:t>www.ust.hk</a:t>
            </a:r>
          </a:p>
          <a:p>
            <a:pPr indent="-330200" lvl="1" marL="914400" rtl="0">
              <a:spcBef>
                <a:spcPts val="0"/>
              </a:spcBef>
              <a:buClr>
                <a:schemeClr val="dk2"/>
              </a:buClr>
              <a:buSzPct val="100000"/>
              <a:buFont typeface="Courier New"/>
              <a:buChar char="o"/>
            </a:pPr>
            <a:r>
              <a:rPr lang="en" sz="1600"/>
              <a:t>This command pings </a:t>
            </a:r>
            <a:r>
              <a:rPr lang="en" sz="1600" u="sng">
                <a:solidFill>
                  <a:schemeClr val="hlink"/>
                </a:solidFill>
                <a:hlinkClick r:id="rId4"/>
              </a:rPr>
              <a:t>www.ust.hk</a:t>
            </a:r>
            <a:r>
              <a:rPr lang="en" sz="1600"/>
              <a:t> 3 times</a:t>
            </a:r>
          </a:p>
          <a:p>
            <a:pPr indent="-330200" lvl="0" marL="457200" rtl="0">
              <a:spcBef>
                <a:spcPts val="0"/>
              </a:spcBef>
              <a:buClr>
                <a:schemeClr val="dk2"/>
              </a:buClr>
              <a:buSzPct val="100000"/>
              <a:buFont typeface="Arial"/>
              <a:buChar char="●"/>
            </a:pPr>
            <a:r>
              <a:rPr lang="en" sz="1600"/>
              <a:t>This generates the ICMP packets we will be looking at, but we only want ICMP Packets</a:t>
            </a:r>
          </a:p>
          <a:p>
            <a:pPr indent="-330200" lvl="0" marL="457200" rtl="0">
              <a:spcBef>
                <a:spcPts val="0"/>
              </a:spcBef>
              <a:buClr>
                <a:schemeClr val="dk2"/>
              </a:buClr>
              <a:buSzPct val="100000"/>
              <a:buFont typeface="Arial"/>
              <a:buChar char="●"/>
            </a:pPr>
            <a:r>
              <a:rPr lang="en" sz="1600"/>
              <a:t>Apply a filter by typing “ICMP” to the filter field at the top of wireshark. Then “Apply”</a:t>
            </a:r>
          </a:p>
        </p:txBody>
      </p:sp>
      <p:sp>
        <p:nvSpPr>
          <p:cNvPr id="198" name="Shape 198"/>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Pinging Ust.hk</a:t>
            </a:r>
          </a:p>
        </p:txBody>
      </p:sp>
      <p:pic>
        <p:nvPicPr>
          <p:cNvPr id="199" name="Shape 199"/>
          <p:cNvPicPr preferRelativeResize="0"/>
          <p:nvPr/>
        </p:nvPicPr>
        <p:blipFill>
          <a:blip r:embed="rId5">
            <a:alphaModFix/>
          </a:blip>
          <a:stretch>
            <a:fillRect/>
          </a:stretch>
        </p:blipFill>
        <p:spPr>
          <a:xfrm>
            <a:off x="4342900" y="2873246"/>
            <a:ext cx="4394775" cy="2229899"/>
          </a:xfrm>
          <a:prstGeom prst="rect">
            <a:avLst/>
          </a:prstGeom>
          <a:noFill/>
          <a:ln>
            <a:noFill/>
          </a:ln>
        </p:spPr>
      </p:pic>
      <p:pic>
        <p:nvPicPr>
          <p:cNvPr id="200" name="Shape 200"/>
          <p:cNvPicPr preferRelativeResize="0"/>
          <p:nvPr/>
        </p:nvPicPr>
        <p:blipFill>
          <a:blip r:embed="rId6">
            <a:alphaModFix/>
          </a:blip>
          <a:stretch>
            <a:fillRect/>
          </a:stretch>
        </p:blipFill>
        <p:spPr>
          <a:xfrm>
            <a:off x="304800" y="3420983"/>
            <a:ext cx="4038099" cy="625966"/>
          </a:xfrm>
          <a:prstGeom prst="rect">
            <a:avLst/>
          </a:prstGeom>
          <a:noFill/>
          <a:ln>
            <a:noFill/>
          </a:ln>
        </p:spPr>
      </p:pic>
      <p:sp>
        <p:nvSpPr>
          <p:cNvPr id="201" name="Shape 201"/>
          <p:cNvSpPr/>
          <p:nvPr/>
        </p:nvSpPr>
        <p:spPr>
          <a:xfrm>
            <a:off x="4925175" y="3299750"/>
            <a:ext cx="1188899" cy="121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2" name="Shape 202"/>
          <p:cNvSpPr/>
          <p:nvPr/>
        </p:nvSpPr>
        <p:spPr>
          <a:xfrm>
            <a:off x="564875" y="3791825"/>
            <a:ext cx="1188899" cy="121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3" name="Shape 203"/>
          <p:cNvSpPr/>
          <p:nvPr/>
        </p:nvSpPr>
        <p:spPr>
          <a:xfrm>
            <a:off x="3736275" y="3791825"/>
            <a:ext cx="218400" cy="121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Pack #90, the first ICMP from the ping shows the Source (This Computer)’s IP: 10.24.16.185</a:t>
            </a:r>
          </a:p>
          <a:p>
            <a:pPr indent="-330200" lvl="0" marL="457200">
              <a:spcBef>
                <a:spcPts val="0"/>
              </a:spcBef>
              <a:buClr>
                <a:schemeClr val="dk2"/>
              </a:buClr>
              <a:buSzPct val="100000"/>
              <a:buFont typeface="Arial"/>
              <a:buChar char="●"/>
            </a:pPr>
            <a:r>
              <a:rPr lang="en" sz="1600"/>
              <a:t>It shows the Destination (</a:t>
            </a:r>
            <a:r>
              <a:rPr lang="en" sz="1600" u="sng">
                <a:solidFill>
                  <a:schemeClr val="hlink"/>
                </a:solidFill>
                <a:hlinkClick r:id="rId3"/>
              </a:rPr>
              <a:t>www.ust.hk</a:t>
            </a:r>
            <a:r>
              <a:rPr lang="en" sz="1600"/>
              <a:t>)’s IP: 143.89.14.2</a:t>
            </a:r>
          </a:p>
        </p:txBody>
      </p:sp>
      <p:sp>
        <p:nvSpPr>
          <p:cNvPr id="209" name="Shape 20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IP Addresses</a:t>
            </a:r>
          </a:p>
        </p:txBody>
      </p:sp>
      <p:pic>
        <p:nvPicPr>
          <p:cNvPr id="210" name="Shape 210"/>
          <p:cNvPicPr preferRelativeResize="0"/>
          <p:nvPr/>
        </p:nvPicPr>
        <p:blipFill>
          <a:blip r:embed="rId4">
            <a:alphaModFix/>
          </a:blip>
          <a:stretch>
            <a:fillRect/>
          </a:stretch>
        </p:blipFill>
        <p:spPr>
          <a:xfrm>
            <a:off x="628650" y="2318725"/>
            <a:ext cx="7886700" cy="249555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lang="en" sz="1600"/>
              <a:t>Port numbers are how the Transport Layer recognizes to which program packets belong. ICMPs are not a Transport Layer packet. They are a Network Layer packet. So when we ping an IP like before, we didn’t ping a port. We pinged the IP.</a:t>
            </a:r>
          </a:p>
          <a:p>
            <a:pPr rtl="0">
              <a:spcBef>
                <a:spcPts val="0"/>
              </a:spcBef>
              <a:buNone/>
            </a:pPr>
            <a:r>
              <a:t/>
            </a:r>
            <a:endParaRPr sz="1600"/>
          </a:p>
          <a:p>
            <a:pPr>
              <a:spcBef>
                <a:spcPts val="0"/>
              </a:spcBef>
              <a:buNone/>
            </a:pPr>
            <a:r>
              <a:rPr lang="en" sz="1600"/>
              <a:t>TL;DR: ICMP’s are above port numbers</a:t>
            </a:r>
          </a:p>
        </p:txBody>
      </p:sp>
      <p:sp>
        <p:nvSpPr>
          <p:cNvPr id="216" name="Shape 21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Port Numbers &amp; ICMP</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Looking at the packet’s fields under Internet Control Message Protocol  we can find some information</a:t>
            </a:r>
          </a:p>
          <a:p>
            <a:pPr indent="-330200" lvl="0" marL="457200" rtl="0">
              <a:spcBef>
                <a:spcPts val="0"/>
              </a:spcBef>
              <a:buClr>
                <a:schemeClr val="dk2"/>
              </a:buClr>
              <a:buSzPct val="100000"/>
              <a:buFont typeface="Arial"/>
              <a:buChar char="●"/>
            </a:pPr>
            <a:r>
              <a:rPr lang="en" sz="1600"/>
              <a:t>ICMP Type and Code #</a:t>
            </a:r>
          </a:p>
          <a:p>
            <a:pPr indent="-330200" lvl="1" marL="914400" rtl="0">
              <a:spcBef>
                <a:spcPts val="0"/>
              </a:spcBef>
              <a:buClr>
                <a:schemeClr val="dk2"/>
              </a:buClr>
              <a:buSzPct val="100000"/>
              <a:buFont typeface="Courier New"/>
              <a:buChar char="o"/>
            </a:pPr>
            <a:r>
              <a:rPr lang="en" sz="1600"/>
              <a:t>Type: 8 (Echo (ping) request)</a:t>
            </a:r>
          </a:p>
          <a:p>
            <a:pPr indent="-330200" lvl="1" marL="914400" rtl="0">
              <a:spcBef>
                <a:spcPts val="0"/>
              </a:spcBef>
              <a:buClr>
                <a:schemeClr val="dk2"/>
              </a:buClr>
              <a:buSzPct val="100000"/>
              <a:buFont typeface="Courier New"/>
              <a:buChar char="o"/>
            </a:pPr>
            <a:r>
              <a:rPr lang="en" sz="1600"/>
              <a:t>Code: 0</a:t>
            </a:r>
          </a:p>
          <a:p>
            <a:pPr indent="-330200" lvl="0" marL="457200" rtl="0">
              <a:spcBef>
                <a:spcPts val="0"/>
              </a:spcBef>
              <a:buClr>
                <a:schemeClr val="dk2"/>
              </a:buClr>
              <a:buSzPct val="100000"/>
              <a:buFont typeface="Arial"/>
              <a:buChar char="●"/>
            </a:pPr>
            <a:r>
              <a:rPr lang="en" sz="1600"/>
              <a:t>Bytes of Checksum</a:t>
            </a:r>
          </a:p>
          <a:p>
            <a:pPr indent="-330200" lvl="1" marL="914400" rtl="0">
              <a:spcBef>
                <a:spcPts val="0"/>
              </a:spcBef>
              <a:buClr>
                <a:schemeClr val="dk2"/>
              </a:buClr>
              <a:buSzPct val="100000"/>
              <a:buFont typeface="Courier New"/>
              <a:buChar char="o"/>
            </a:pPr>
            <a:r>
              <a:rPr lang="en" sz="1600"/>
              <a:t>0x4bdb [correct]</a:t>
            </a:r>
          </a:p>
          <a:p>
            <a:pPr indent="-330200" lvl="0" marL="457200" rtl="0">
              <a:spcBef>
                <a:spcPts val="0"/>
              </a:spcBef>
              <a:buClr>
                <a:schemeClr val="dk2"/>
              </a:buClr>
              <a:buSzPct val="100000"/>
              <a:buFont typeface="Arial"/>
              <a:buChar char="●"/>
            </a:pPr>
            <a:r>
              <a:rPr lang="en" sz="1600"/>
              <a:t>Sequence Number</a:t>
            </a:r>
          </a:p>
          <a:p>
            <a:pPr indent="-330200" lvl="1" marL="914400" rtl="0">
              <a:spcBef>
                <a:spcPts val="0"/>
              </a:spcBef>
              <a:buClr>
                <a:schemeClr val="dk2"/>
              </a:buClr>
              <a:buSzPct val="100000"/>
              <a:buFont typeface="Courier New"/>
              <a:buChar char="o"/>
            </a:pPr>
            <a:r>
              <a:rPr lang="en" sz="1600"/>
              <a:t>BE: 384</a:t>
            </a:r>
          </a:p>
          <a:p>
            <a:pPr indent="-330200" lvl="1" marL="914400" rtl="0">
              <a:spcBef>
                <a:spcPts val="0"/>
              </a:spcBef>
              <a:buClr>
                <a:schemeClr val="dk2"/>
              </a:buClr>
              <a:buSzPct val="100000"/>
              <a:buFont typeface="Courier New"/>
              <a:buChar char="o"/>
            </a:pPr>
            <a:r>
              <a:rPr lang="en" sz="1600"/>
              <a:t>LE: 22769</a:t>
            </a:r>
          </a:p>
          <a:p>
            <a:pPr indent="-330200" lvl="0" marL="457200" rtl="0">
              <a:spcBef>
                <a:spcPts val="0"/>
              </a:spcBef>
              <a:buClr>
                <a:schemeClr val="dk2"/>
              </a:buClr>
              <a:buSzPct val="100000"/>
              <a:buFont typeface="Arial"/>
              <a:buChar char="●"/>
            </a:pPr>
            <a:r>
              <a:rPr lang="en" sz="1600"/>
              <a:t>Identifier Field</a:t>
            </a:r>
          </a:p>
          <a:p>
            <a:pPr indent="-330200" lvl="1" marL="914400" rtl="0">
              <a:spcBef>
                <a:spcPts val="0"/>
              </a:spcBef>
              <a:buClr>
                <a:schemeClr val="dk2"/>
              </a:buClr>
              <a:buSzPct val="100000"/>
              <a:buFont typeface="Courier New"/>
              <a:buChar char="o"/>
            </a:pPr>
            <a:r>
              <a:rPr lang="en" sz="1600"/>
              <a:t>BE: 1</a:t>
            </a:r>
          </a:p>
          <a:p>
            <a:pPr indent="-330200" lvl="1" marL="914400">
              <a:spcBef>
                <a:spcPts val="0"/>
              </a:spcBef>
              <a:buClr>
                <a:schemeClr val="dk2"/>
              </a:buClr>
              <a:buSzPct val="100000"/>
              <a:buFont typeface="Courier New"/>
              <a:buChar char="o"/>
            </a:pPr>
            <a:r>
              <a:rPr lang="en" sz="1600"/>
              <a:t>LE: 256</a:t>
            </a:r>
          </a:p>
        </p:txBody>
      </p:sp>
      <p:sp>
        <p:nvSpPr>
          <p:cNvPr id="222" name="Shape 22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Request Packet Examination</a:t>
            </a:r>
          </a:p>
        </p:txBody>
      </p:sp>
      <p:pic>
        <p:nvPicPr>
          <p:cNvPr id="223" name="Shape 223"/>
          <p:cNvPicPr preferRelativeResize="0"/>
          <p:nvPr/>
        </p:nvPicPr>
        <p:blipFill>
          <a:blip r:embed="rId3">
            <a:alphaModFix/>
          </a:blip>
          <a:stretch>
            <a:fillRect/>
          </a:stretch>
        </p:blipFill>
        <p:spPr>
          <a:xfrm>
            <a:off x="4246850" y="3457450"/>
            <a:ext cx="4715100" cy="16321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Now we are going to look at the same information on a reply packet. fun.</a:t>
            </a:r>
          </a:p>
          <a:p>
            <a:pPr indent="-330200" lvl="0" marL="457200" rtl="0">
              <a:spcBef>
                <a:spcPts val="0"/>
              </a:spcBef>
              <a:buClr>
                <a:schemeClr val="dk2"/>
              </a:buClr>
              <a:buSzPct val="100000"/>
              <a:buFont typeface="Arial"/>
              <a:buChar char="●"/>
            </a:pPr>
            <a:r>
              <a:rPr lang="en" sz="1600"/>
              <a:t>ICMP Type and Code #</a:t>
            </a:r>
          </a:p>
          <a:p>
            <a:pPr indent="-330200" lvl="1" marL="914400" rtl="0">
              <a:spcBef>
                <a:spcPts val="0"/>
              </a:spcBef>
              <a:buClr>
                <a:schemeClr val="dk2"/>
              </a:buClr>
              <a:buSzPct val="100000"/>
              <a:buFont typeface="Courier New"/>
              <a:buChar char="o"/>
            </a:pPr>
            <a:r>
              <a:rPr lang="en" sz="1600"/>
              <a:t>Type: 0 (Echo (ping) reply)</a:t>
            </a:r>
          </a:p>
          <a:p>
            <a:pPr indent="-330200" lvl="1" marL="914400" rtl="0">
              <a:spcBef>
                <a:spcPts val="0"/>
              </a:spcBef>
              <a:buClr>
                <a:schemeClr val="dk2"/>
              </a:buClr>
              <a:buSzPct val="100000"/>
              <a:buFont typeface="Courier New"/>
              <a:buChar char="o"/>
            </a:pPr>
            <a:r>
              <a:rPr lang="en" sz="1600"/>
              <a:t>Code: 0</a:t>
            </a:r>
          </a:p>
          <a:p>
            <a:pPr indent="-330200" lvl="0" marL="457200" rtl="0">
              <a:spcBef>
                <a:spcPts val="0"/>
              </a:spcBef>
              <a:buClr>
                <a:schemeClr val="dk2"/>
              </a:buClr>
              <a:buSzPct val="100000"/>
              <a:buFont typeface="Arial"/>
              <a:buChar char="●"/>
            </a:pPr>
            <a:r>
              <a:rPr lang="en" sz="1600"/>
              <a:t>Bytes of Checksum</a:t>
            </a:r>
          </a:p>
          <a:p>
            <a:pPr indent="-330200" lvl="1" marL="914400" rtl="0">
              <a:spcBef>
                <a:spcPts val="0"/>
              </a:spcBef>
              <a:buClr>
                <a:schemeClr val="dk2"/>
              </a:buClr>
              <a:buSzPct val="100000"/>
              <a:buFont typeface="Courier New"/>
              <a:buChar char="o"/>
            </a:pPr>
            <a:r>
              <a:rPr lang="en" sz="1600"/>
              <a:t>0x53db [correct]</a:t>
            </a:r>
          </a:p>
          <a:p>
            <a:pPr indent="-330200" lvl="0" marL="457200" rtl="0">
              <a:spcBef>
                <a:spcPts val="0"/>
              </a:spcBef>
              <a:buClr>
                <a:schemeClr val="dk2"/>
              </a:buClr>
              <a:buSzPct val="100000"/>
              <a:buFont typeface="Arial"/>
              <a:buChar char="●"/>
            </a:pPr>
            <a:r>
              <a:rPr lang="en" sz="1600"/>
              <a:t>Sequence #</a:t>
            </a:r>
          </a:p>
          <a:p>
            <a:pPr indent="-330200" lvl="1" marL="914400" rtl="0">
              <a:spcBef>
                <a:spcPts val="0"/>
              </a:spcBef>
              <a:buClr>
                <a:schemeClr val="dk2"/>
              </a:buClr>
              <a:buSzPct val="100000"/>
              <a:buFont typeface="Courier New"/>
              <a:buChar char="o"/>
            </a:pPr>
            <a:r>
              <a:rPr lang="en" sz="1600"/>
              <a:t>BE: 384</a:t>
            </a:r>
          </a:p>
          <a:p>
            <a:pPr indent="-330200" lvl="1" marL="914400" rtl="0">
              <a:spcBef>
                <a:spcPts val="0"/>
              </a:spcBef>
              <a:buClr>
                <a:schemeClr val="dk2"/>
              </a:buClr>
              <a:buSzPct val="100000"/>
              <a:buFont typeface="Courier New"/>
              <a:buChar char="o"/>
            </a:pPr>
            <a:r>
              <a:rPr lang="en" sz="1600"/>
              <a:t>LE: 32769</a:t>
            </a:r>
          </a:p>
          <a:p>
            <a:pPr indent="-330200" lvl="0" marL="457200" rtl="0">
              <a:spcBef>
                <a:spcPts val="0"/>
              </a:spcBef>
              <a:buClr>
                <a:schemeClr val="dk2"/>
              </a:buClr>
              <a:buSzPct val="100000"/>
              <a:buFont typeface="Arial"/>
              <a:buChar char="●"/>
            </a:pPr>
            <a:r>
              <a:rPr lang="en" sz="1600"/>
              <a:t>Identifier Field</a:t>
            </a:r>
          </a:p>
          <a:p>
            <a:pPr indent="-330200" lvl="1" marL="914400" rtl="0">
              <a:spcBef>
                <a:spcPts val="0"/>
              </a:spcBef>
              <a:buClr>
                <a:schemeClr val="dk2"/>
              </a:buClr>
              <a:buSzPct val="100000"/>
              <a:buFont typeface="Courier New"/>
              <a:buChar char="o"/>
            </a:pPr>
            <a:r>
              <a:rPr lang="en" sz="1600"/>
              <a:t>BE: 1</a:t>
            </a:r>
          </a:p>
          <a:p>
            <a:pPr indent="-330200" lvl="1" marL="914400">
              <a:spcBef>
                <a:spcPts val="0"/>
              </a:spcBef>
              <a:buClr>
                <a:schemeClr val="dk2"/>
              </a:buClr>
              <a:buSzPct val="100000"/>
              <a:buFont typeface="Courier New"/>
              <a:buChar char="o"/>
            </a:pPr>
            <a:r>
              <a:rPr lang="en" sz="1600"/>
              <a:t>LE: 256</a:t>
            </a:r>
          </a:p>
        </p:txBody>
      </p:sp>
      <p:sp>
        <p:nvSpPr>
          <p:cNvPr id="229" name="Shape 22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Reply Packet Examination</a:t>
            </a:r>
          </a:p>
        </p:txBody>
      </p:sp>
      <p:pic>
        <p:nvPicPr>
          <p:cNvPr id="230" name="Shape 230"/>
          <p:cNvPicPr preferRelativeResize="0"/>
          <p:nvPr/>
        </p:nvPicPr>
        <p:blipFill>
          <a:blip r:embed="rId3">
            <a:alphaModFix/>
          </a:blip>
          <a:stretch>
            <a:fillRect/>
          </a:stretch>
        </p:blipFill>
        <p:spPr>
          <a:xfrm>
            <a:off x="5439212" y="3471237"/>
            <a:ext cx="3457575" cy="147637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Repeating the process for </a:t>
            </a:r>
            <a:r>
              <a:rPr lang="en" sz="1600" u="sng">
                <a:solidFill>
                  <a:schemeClr val="hlink"/>
                </a:solidFill>
                <a:hlinkClick r:id="rId3"/>
              </a:rPr>
              <a:t>www.ust.hk</a:t>
            </a:r>
            <a:r>
              <a:rPr lang="en" sz="1600"/>
              <a:t> except this time for </a:t>
            </a:r>
            <a:r>
              <a:rPr lang="en" sz="1600" u="sng">
                <a:solidFill>
                  <a:schemeClr val="hlink"/>
                </a:solidFill>
                <a:hlinkClick r:id="rId4"/>
              </a:rPr>
              <a:t>www.inria.fr</a:t>
            </a:r>
          </a:p>
          <a:p>
            <a:pPr indent="-330200" lvl="0" marL="457200" rtl="0">
              <a:spcBef>
                <a:spcPts val="0"/>
              </a:spcBef>
              <a:buClr>
                <a:schemeClr val="dk2"/>
              </a:buClr>
              <a:buSzPct val="100000"/>
              <a:buFont typeface="Arial"/>
              <a:buChar char="●"/>
            </a:pPr>
            <a:r>
              <a:rPr lang="en" sz="1600"/>
              <a:t>This uses the command: ping -n 10 </a:t>
            </a:r>
            <a:r>
              <a:rPr lang="en" sz="1600" u="sng">
                <a:solidFill>
                  <a:schemeClr val="hlink"/>
                </a:solidFill>
                <a:hlinkClick r:id="rId5"/>
              </a:rPr>
              <a:t>www.inria.fr</a:t>
            </a:r>
          </a:p>
          <a:p>
            <a:pPr indent="-330200" lvl="0" marL="457200">
              <a:spcBef>
                <a:spcPts val="0"/>
              </a:spcBef>
              <a:buClr>
                <a:schemeClr val="dk2"/>
              </a:buClr>
              <a:buSzPct val="100000"/>
              <a:buFont typeface="Arial"/>
              <a:buChar char="●"/>
            </a:pPr>
            <a:r>
              <a:rPr lang="en" sz="1600"/>
              <a:t>This generates several new ICMP packets. Joy...</a:t>
            </a:r>
          </a:p>
        </p:txBody>
      </p:sp>
      <p:sp>
        <p:nvSpPr>
          <p:cNvPr id="236" name="Shape 23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New Capture</a:t>
            </a:r>
          </a:p>
        </p:txBody>
      </p:sp>
      <p:pic>
        <p:nvPicPr>
          <p:cNvPr id="237" name="Shape 237"/>
          <p:cNvPicPr preferRelativeResize="0"/>
          <p:nvPr/>
        </p:nvPicPr>
        <p:blipFill>
          <a:blip r:embed="rId6">
            <a:alphaModFix/>
          </a:blip>
          <a:stretch>
            <a:fillRect/>
          </a:stretch>
        </p:blipFill>
        <p:spPr>
          <a:xfrm>
            <a:off x="3336025" y="2345450"/>
            <a:ext cx="5350774" cy="264274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As you can see from the first request packets the Source (Our Computer)’s IP is 10.24.16.185. Shockingly enough, it hasn’t changed</a:t>
            </a:r>
          </a:p>
          <a:p>
            <a:pPr indent="-330200" lvl="0" marL="457200">
              <a:spcBef>
                <a:spcPts val="0"/>
              </a:spcBef>
              <a:buClr>
                <a:schemeClr val="dk2"/>
              </a:buClr>
              <a:buSzPct val="100000"/>
              <a:buFont typeface="Arial"/>
              <a:buChar char="●"/>
            </a:pPr>
            <a:r>
              <a:rPr lang="en" sz="1600"/>
              <a:t>The Destination (</a:t>
            </a:r>
            <a:r>
              <a:rPr lang="en" sz="1600" u="sng">
                <a:solidFill>
                  <a:schemeClr val="hlink"/>
                </a:solidFill>
                <a:hlinkClick r:id="rId3"/>
              </a:rPr>
              <a:t>www.inria.fr</a:t>
            </a:r>
            <a:r>
              <a:rPr lang="en" sz="1600"/>
              <a:t>)’s IP is 128.93.162.84</a:t>
            </a:r>
          </a:p>
        </p:txBody>
      </p:sp>
      <p:sp>
        <p:nvSpPr>
          <p:cNvPr id="243" name="Shape 24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Host and Destination IPs</a:t>
            </a:r>
          </a:p>
        </p:txBody>
      </p:sp>
      <p:pic>
        <p:nvPicPr>
          <p:cNvPr id="244" name="Shape 244"/>
          <p:cNvPicPr preferRelativeResize="0"/>
          <p:nvPr/>
        </p:nvPicPr>
        <p:blipFill>
          <a:blip r:embed="rId4">
            <a:alphaModFix/>
          </a:blip>
          <a:stretch>
            <a:fillRect/>
          </a:stretch>
        </p:blipFill>
        <p:spPr>
          <a:xfrm>
            <a:off x="3826675" y="2535500"/>
            <a:ext cx="4965975" cy="24527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If ICMP packets were actually sent as UDP packets like they are in Linux they would not have Protocol number 01, they would have Protocol number 0x11. This is because UDP packets are over the internet layer (IPs) and can go from destination to destination but use ports. However if you are only going from Host A to Host B with no additional information, then ICMP is all that is necessary. </a:t>
            </a:r>
          </a:p>
          <a:p>
            <a:pPr rtl="0">
              <a:spcBef>
                <a:spcPts val="0"/>
              </a:spcBef>
              <a:buNone/>
            </a:pPr>
            <a:r>
              <a:t/>
            </a:r>
            <a:endParaRPr sz="1600"/>
          </a:p>
          <a:p>
            <a:pPr lvl="0">
              <a:spcBef>
                <a:spcPts val="0"/>
              </a:spcBef>
              <a:buNone/>
            </a:pPr>
            <a:r>
              <a:rPr lang="en" sz="1600"/>
              <a:t>Thats it. Thats all I know. No Questions.</a:t>
            </a:r>
          </a:p>
        </p:txBody>
      </p:sp>
      <p:sp>
        <p:nvSpPr>
          <p:cNvPr id="250" name="Shape 25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ICMP &amp; UDP</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Ethernet / ARP</a:t>
            </a:r>
          </a:p>
        </p:txBody>
      </p:sp>
      <p:sp>
        <p:nvSpPr>
          <p:cNvPr id="61" name="Shape 61"/>
          <p:cNvSpPr txBox="1"/>
          <p:nvPr>
            <p:ph idx="1" type="subTitle"/>
          </p:nvPr>
        </p:nvSpPr>
        <p:spPr>
          <a:xfrm>
            <a:off x="1082050" y="1102468"/>
            <a:ext cx="7035899" cy="4041000"/>
          </a:xfrm>
          <a:prstGeom prst="rect">
            <a:avLst/>
          </a:prstGeom>
        </p:spPr>
        <p:txBody>
          <a:bodyPr anchorCtr="0" anchor="t" bIns="91425" lIns="91425" rIns="91425" tIns="91425">
            <a:noAutofit/>
          </a:bodyPr>
          <a:lstStyle/>
          <a:p>
            <a:pPr algn="l">
              <a:spcBef>
                <a:spcPts val="0"/>
              </a:spcBef>
              <a:buNone/>
            </a:pPr>
            <a:r>
              <a:rPr lang="en"/>
              <a:t>The GET request shows the source (my computer) has an address of 64:27:37:71:43:04, but the destination (e4:d3:f1:6e:fd:17), after some searching, is actually the router here. In addition, the Type (0x0800) means that the protocol used was IPv4</a:t>
            </a:r>
          </a:p>
        </p:txBody>
      </p:sp>
      <p:pic>
        <p:nvPicPr>
          <p:cNvPr id="62" name="Shape 62"/>
          <p:cNvPicPr preferRelativeResize="0"/>
          <p:nvPr/>
        </p:nvPicPr>
        <p:blipFill rotWithShape="1">
          <a:blip r:embed="rId3">
            <a:alphaModFix/>
          </a:blip>
          <a:srcRect b="51992" l="0" r="25506" t="30343"/>
          <a:stretch/>
        </p:blipFill>
        <p:spPr>
          <a:xfrm>
            <a:off x="0" y="3571575"/>
            <a:ext cx="9144000" cy="1219025"/>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As you can see the differences between the two packets are:</a:t>
            </a:r>
          </a:p>
          <a:p>
            <a:pPr indent="-330200" lvl="0" marL="457200" rtl="0">
              <a:spcBef>
                <a:spcPts val="0"/>
              </a:spcBef>
              <a:buClr>
                <a:schemeClr val="dk2"/>
              </a:buClr>
              <a:buSzPct val="100000"/>
              <a:buFont typeface="Arial"/>
              <a:buChar char="●"/>
            </a:pPr>
            <a:r>
              <a:rPr lang="en" sz="1600"/>
              <a:t>Checksum</a:t>
            </a:r>
          </a:p>
          <a:p>
            <a:pPr indent="-330200" lvl="0" marL="457200" rtl="0">
              <a:spcBef>
                <a:spcPts val="0"/>
              </a:spcBef>
              <a:buClr>
                <a:schemeClr val="dk2"/>
              </a:buClr>
              <a:buSzPct val="100000"/>
              <a:buFont typeface="Arial"/>
              <a:buChar char="●"/>
            </a:pPr>
            <a:r>
              <a:rPr lang="en" sz="1600"/>
              <a:t>Sequence # (BE)</a:t>
            </a:r>
          </a:p>
          <a:p>
            <a:pPr indent="-330200" lvl="0" marL="457200" rtl="0">
              <a:spcBef>
                <a:spcPts val="0"/>
              </a:spcBef>
              <a:buClr>
                <a:schemeClr val="dk2"/>
              </a:buClr>
              <a:buSzPct val="100000"/>
              <a:buFont typeface="Arial"/>
              <a:buChar char="●"/>
            </a:pPr>
            <a:r>
              <a:rPr lang="en" sz="1600"/>
              <a:t>Sequence # (LE)</a:t>
            </a:r>
          </a:p>
          <a:p>
            <a:pPr indent="-330200" lvl="0" marL="457200" rtl="0">
              <a:spcBef>
                <a:spcPts val="0"/>
              </a:spcBef>
              <a:buClr>
                <a:schemeClr val="dk2"/>
              </a:buClr>
              <a:buSzPct val="100000"/>
              <a:buFont typeface="Arial"/>
              <a:buChar char="●"/>
            </a:pPr>
            <a:r>
              <a:rPr lang="en" sz="1600"/>
              <a:t>Response Frame</a:t>
            </a:r>
          </a:p>
          <a:p>
            <a:pPr indent="-330200" lvl="0" marL="457200">
              <a:spcBef>
                <a:spcPts val="0"/>
              </a:spcBef>
              <a:buClr>
                <a:schemeClr val="dk2"/>
              </a:buClr>
              <a:buSzPct val="100000"/>
              <a:buFont typeface="Arial"/>
              <a:buChar char="●"/>
            </a:pPr>
            <a:r>
              <a:rPr lang="en" sz="1600"/>
              <a:t>However all the fields themselves are the same, because they are both the exact same kind of packet.</a:t>
            </a:r>
          </a:p>
        </p:txBody>
      </p:sp>
      <p:sp>
        <p:nvSpPr>
          <p:cNvPr id="256" name="Shape 25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Comparing ICMP Echo Packets</a:t>
            </a:r>
          </a:p>
        </p:txBody>
      </p:sp>
      <p:pic>
        <p:nvPicPr>
          <p:cNvPr id="257" name="Shape 257"/>
          <p:cNvPicPr preferRelativeResize="0"/>
          <p:nvPr/>
        </p:nvPicPr>
        <p:blipFill>
          <a:blip r:embed="rId3">
            <a:alphaModFix/>
          </a:blip>
          <a:stretch>
            <a:fillRect/>
          </a:stretch>
        </p:blipFill>
        <p:spPr>
          <a:xfrm>
            <a:off x="5572112" y="3522000"/>
            <a:ext cx="3114675" cy="1352550"/>
          </a:xfrm>
          <a:prstGeom prst="rect">
            <a:avLst/>
          </a:prstGeom>
          <a:noFill/>
          <a:ln>
            <a:noFill/>
          </a:ln>
        </p:spPr>
      </p:pic>
      <p:pic>
        <p:nvPicPr>
          <p:cNvPr id="258" name="Shape 258"/>
          <p:cNvPicPr preferRelativeResize="0"/>
          <p:nvPr/>
        </p:nvPicPr>
        <p:blipFill rotWithShape="1">
          <a:blip r:embed="rId4">
            <a:alphaModFix/>
          </a:blip>
          <a:srcRect b="0" l="0" r="19087" t="0"/>
          <a:stretch/>
        </p:blipFill>
        <p:spPr>
          <a:xfrm>
            <a:off x="2410453" y="3522000"/>
            <a:ext cx="3161671" cy="1352549"/>
          </a:xfrm>
          <a:prstGeom prst="rect">
            <a:avLst/>
          </a:prstGeom>
          <a:noFill/>
          <a:ln>
            <a:noFill/>
          </a:ln>
        </p:spPr>
      </p:pic>
      <p:sp>
        <p:nvSpPr>
          <p:cNvPr id="259" name="Shape 259"/>
          <p:cNvSpPr txBox="1"/>
          <p:nvPr/>
        </p:nvSpPr>
        <p:spPr>
          <a:xfrm>
            <a:off x="3044900" y="3190575"/>
            <a:ext cx="1941000" cy="331500"/>
          </a:xfrm>
          <a:prstGeom prst="rect">
            <a:avLst/>
          </a:prstGeom>
          <a:noFill/>
          <a:ln>
            <a:noFill/>
          </a:ln>
        </p:spPr>
        <p:txBody>
          <a:bodyPr anchorCtr="0" anchor="t" bIns="91425" lIns="91425" rIns="91425" tIns="91425">
            <a:noAutofit/>
          </a:bodyPr>
          <a:lstStyle/>
          <a:p>
            <a:pPr>
              <a:spcBef>
                <a:spcPts val="0"/>
              </a:spcBef>
              <a:buNone/>
            </a:pPr>
            <a:r>
              <a:rPr lang="en"/>
              <a:t>www.ust.hk</a:t>
            </a:r>
          </a:p>
        </p:txBody>
      </p:sp>
      <p:sp>
        <p:nvSpPr>
          <p:cNvPr id="260" name="Shape 260"/>
          <p:cNvSpPr txBox="1"/>
          <p:nvPr/>
        </p:nvSpPr>
        <p:spPr>
          <a:xfrm>
            <a:off x="6158962" y="3190575"/>
            <a:ext cx="1941000" cy="331500"/>
          </a:xfrm>
          <a:prstGeom prst="rect">
            <a:avLst/>
          </a:prstGeom>
          <a:noFill/>
          <a:ln>
            <a:noFill/>
          </a:ln>
        </p:spPr>
        <p:txBody>
          <a:bodyPr anchorCtr="0" anchor="t" bIns="91425" lIns="91425" rIns="91425" tIns="91425">
            <a:noAutofit/>
          </a:bodyPr>
          <a:lstStyle/>
          <a:p>
            <a:pPr lvl="0" rtl="0">
              <a:spcBef>
                <a:spcPts val="0"/>
              </a:spcBef>
              <a:buNone/>
            </a:pPr>
            <a:r>
              <a:rPr lang="en"/>
              <a:t>www.inria.fr</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a:spcBef>
                <a:spcPts val="0"/>
              </a:spcBef>
              <a:buClr>
                <a:schemeClr val="dk2"/>
              </a:buClr>
              <a:buSzPct val="100000"/>
              <a:buFont typeface="Arial"/>
              <a:buChar char="●"/>
            </a:pPr>
            <a:r>
              <a:rPr lang="en"/>
              <a:t>The Error packet and Query packet are not the same, shocking ikr. The Error packet contains both the IP header and the first 8 bytes of the original ICMP packet that the error is for.</a:t>
            </a:r>
          </a:p>
        </p:txBody>
      </p:sp>
      <p:sp>
        <p:nvSpPr>
          <p:cNvPr id="266" name="Shape 26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ICMP Error Packet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a:spcBef>
                <a:spcPts val="0"/>
              </a:spcBef>
              <a:buClr>
                <a:schemeClr val="dk2"/>
              </a:buClr>
              <a:buSzPct val="100000"/>
              <a:buFont typeface="Arial"/>
              <a:buChar char="●"/>
            </a:pPr>
            <a:r>
              <a:rPr lang="en"/>
              <a:t>ICMP packets are type 0 (Echo message) and not 11 (TTL Expired) because the Type 0’s are the ones that made it without dying. </a:t>
            </a:r>
          </a:p>
        </p:txBody>
      </p:sp>
      <p:sp>
        <p:nvSpPr>
          <p:cNvPr id="272" name="Shape 27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Last Three ICMP Packets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idx="1" type="body"/>
          </p:nvPr>
        </p:nvSpPr>
        <p:spPr>
          <a:xfrm>
            <a:off x="457200" y="1244250"/>
            <a:ext cx="3591899"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Using the command: tracert </a:t>
            </a:r>
            <a:r>
              <a:rPr lang="en" sz="1600" u="sng">
                <a:solidFill>
                  <a:schemeClr val="hlink"/>
                </a:solidFill>
                <a:hlinkClick r:id="rId3"/>
              </a:rPr>
              <a:t>www.inria.fr</a:t>
            </a:r>
            <a:r>
              <a:rPr lang="en" sz="1600"/>
              <a:t> we can see all the steps from our computer to inria.fr</a:t>
            </a:r>
          </a:p>
          <a:p>
            <a:pPr indent="-330200" lvl="0" marL="457200" rtl="0">
              <a:spcBef>
                <a:spcPts val="0"/>
              </a:spcBef>
              <a:buClr>
                <a:schemeClr val="dk2"/>
              </a:buClr>
              <a:buSzPct val="100000"/>
              <a:buFont typeface="Arial"/>
              <a:buChar char="●"/>
            </a:pPr>
            <a:r>
              <a:rPr lang="en" sz="1600"/>
              <a:t>We can also see the ping between the hops. All hops increase a little each time</a:t>
            </a:r>
          </a:p>
          <a:p>
            <a:pPr indent="-330200" lvl="0" marL="457200" rtl="0">
              <a:spcBef>
                <a:spcPts val="0"/>
              </a:spcBef>
              <a:buClr>
                <a:schemeClr val="dk2"/>
              </a:buClr>
              <a:buSzPct val="100000"/>
              <a:buFont typeface="Arial"/>
              <a:buChar char="●"/>
            </a:pPr>
            <a:r>
              <a:rPr lang="en" sz="1600"/>
              <a:t>However from hop 11 to 12 we have a significantly longer delay.</a:t>
            </a:r>
          </a:p>
          <a:p>
            <a:pPr indent="-330200" lvl="0" marL="457200">
              <a:spcBef>
                <a:spcPts val="0"/>
              </a:spcBef>
              <a:buClr>
                <a:schemeClr val="dk2"/>
              </a:buClr>
              <a:buSzPct val="100000"/>
              <a:buFont typeface="Arial"/>
              <a:buChar char="●"/>
            </a:pPr>
            <a:r>
              <a:rPr lang="en" sz="1600"/>
              <a:t>Through some research that hop is from New York to Aubervilliers, France</a:t>
            </a:r>
          </a:p>
        </p:txBody>
      </p:sp>
      <p:sp>
        <p:nvSpPr>
          <p:cNvPr id="278" name="Shape 278"/>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Traceroute</a:t>
            </a:r>
          </a:p>
        </p:txBody>
      </p:sp>
      <p:pic>
        <p:nvPicPr>
          <p:cNvPr id="279" name="Shape 279"/>
          <p:cNvPicPr preferRelativeResize="0"/>
          <p:nvPr/>
        </p:nvPicPr>
        <p:blipFill>
          <a:blip r:embed="rId4">
            <a:alphaModFix/>
          </a:blip>
          <a:stretch>
            <a:fillRect/>
          </a:stretch>
        </p:blipFill>
        <p:spPr>
          <a:xfrm>
            <a:off x="4049002" y="1244249"/>
            <a:ext cx="4637803" cy="3630299"/>
          </a:xfrm>
          <a:prstGeom prst="rect">
            <a:avLst/>
          </a:prstGeom>
          <a:noFill/>
          <a:ln>
            <a:noFill/>
          </a:ln>
        </p:spPr>
      </p:pic>
      <p:sp>
        <p:nvSpPr>
          <p:cNvPr id="280" name="Shape 280"/>
          <p:cNvSpPr/>
          <p:nvPr/>
        </p:nvSpPr>
        <p:spPr>
          <a:xfrm>
            <a:off x="6041225" y="1244250"/>
            <a:ext cx="1358699" cy="145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NAT</a:t>
            </a:r>
          </a:p>
        </p:txBody>
      </p:sp>
      <p:sp>
        <p:nvSpPr>
          <p:cNvPr id="286" name="Shape 286"/>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Find the IP address of the client.</a:t>
            </a:r>
          </a:p>
        </p:txBody>
      </p:sp>
      <p:sp>
        <p:nvSpPr>
          <p:cNvPr id="292" name="Shape 292"/>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pic>
        <p:nvPicPr>
          <p:cNvPr id="293" name="Shape 293"/>
          <p:cNvPicPr preferRelativeResize="0"/>
          <p:nvPr/>
        </p:nvPicPr>
        <p:blipFill>
          <a:blip r:embed="rId3">
            <a:alphaModFix/>
          </a:blip>
          <a:stretch>
            <a:fillRect/>
          </a:stretch>
        </p:blipFill>
        <p:spPr>
          <a:xfrm>
            <a:off x="0" y="2744025"/>
            <a:ext cx="9191398" cy="244489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Safe browsing</a:t>
            </a:r>
          </a:p>
        </p:txBody>
      </p:sp>
      <p:sp>
        <p:nvSpPr>
          <p:cNvPr id="299" name="Shape 299"/>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lgn="l">
              <a:lnSpc>
                <a:spcPct val="120000"/>
              </a:lnSpc>
              <a:spcBef>
                <a:spcPts val="0"/>
              </a:spcBef>
              <a:buClr>
                <a:schemeClr val="dk1"/>
              </a:buClr>
              <a:buSzPct val="61111"/>
              <a:buFont typeface="Arial"/>
              <a:buNone/>
            </a:pPr>
            <a:r>
              <a:rPr lang="en" sz="1800"/>
              <a:t>The client communicates with several different Google servers in order to implement “safe browsing.”</a:t>
            </a:r>
          </a:p>
          <a:p>
            <a:pPr lvl="0" rtl="0" algn="l">
              <a:lnSpc>
                <a:spcPct val="115000"/>
              </a:lnSpc>
              <a:spcBef>
                <a:spcPts val="0"/>
              </a:spcBef>
              <a:buClr>
                <a:schemeClr val="dk1"/>
              </a:buClr>
              <a:buFont typeface="Arial"/>
              <a:buNone/>
            </a:pPr>
            <a:r>
              <a:t/>
            </a:r>
            <a:endParaRPr/>
          </a:p>
          <a:p>
            <a:pPr>
              <a:spcBef>
                <a:spcPts val="0"/>
              </a:spcBef>
              <a:buNone/>
            </a:pPr>
            <a:r>
              <a:t/>
            </a:r>
            <a:endParaRPr/>
          </a:p>
        </p:txBody>
      </p:sp>
      <p:pic>
        <p:nvPicPr>
          <p:cNvPr id="300" name="Shape 300"/>
          <p:cNvPicPr preferRelativeResize="0"/>
          <p:nvPr/>
        </p:nvPicPr>
        <p:blipFill>
          <a:blip r:embed="rId3">
            <a:alphaModFix/>
          </a:blip>
          <a:stretch>
            <a:fillRect/>
          </a:stretch>
        </p:blipFill>
        <p:spPr>
          <a:xfrm>
            <a:off x="0" y="2711209"/>
            <a:ext cx="9144000" cy="2432281"/>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“Whose ip address is ip address.”</a:t>
            </a:r>
          </a:p>
        </p:txBody>
      </p:sp>
      <p:sp>
        <p:nvSpPr>
          <p:cNvPr id="306" name="Shape 306"/>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lang="en"/>
              <a:t>192.138.1.100</a:t>
            </a:r>
          </a:p>
          <a:p>
            <a:pPr rtl="0">
              <a:spcBef>
                <a:spcPts val="0"/>
              </a:spcBef>
              <a:buNone/>
            </a:pPr>
            <a:r>
              <a:rPr lang="en"/>
              <a:t>=</a:t>
            </a:r>
          </a:p>
          <a:p>
            <a:pPr>
              <a:spcBef>
                <a:spcPts val="0"/>
              </a:spcBef>
              <a:buNone/>
            </a:pPr>
            <a:r>
              <a:rPr lang="en"/>
              <a:t>71.192.34.104</a:t>
            </a:r>
          </a:p>
        </p:txBody>
      </p:sp>
      <p:pic>
        <p:nvPicPr>
          <p:cNvPr id="307" name="Shape 307"/>
          <p:cNvPicPr preferRelativeResize="0"/>
          <p:nvPr/>
        </p:nvPicPr>
        <p:blipFill>
          <a:blip r:embed="rId3">
            <a:alphaModFix/>
          </a:blip>
          <a:stretch>
            <a:fillRect/>
          </a:stretch>
        </p:blipFill>
        <p:spPr>
          <a:xfrm>
            <a:off x="3120694" y="2267600"/>
            <a:ext cx="6067855" cy="2875900"/>
          </a:xfrm>
          <a:prstGeom prst="rect">
            <a:avLst/>
          </a:prstGeom>
          <a:noFill/>
          <a:ln>
            <a:noFill/>
          </a:ln>
        </p:spPr>
      </p:pic>
      <p:pic>
        <p:nvPicPr>
          <p:cNvPr id="308" name="Shape 308"/>
          <p:cNvPicPr preferRelativeResize="0"/>
          <p:nvPr/>
        </p:nvPicPr>
        <p:blipFill>
          <a:blip r:embed="rId4">
            <a:alphaModFix/>
          </a:blip>
          <a:stretch>
            <a:fillRect/>
          </a:stretch>
        </p:blipFill>
        <p:spPr>
          <a:xfrm>
            <a:off x="4067175" y="1319537"/>
            <a:ext cx="5076825" cy="828675"/>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314" name="Shape 31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Google</a:t>
            </a:r>
          </a:p>
        </p:txBody>
      </p:sp>
      <p:pic>
        <p:nvPicPr>
          <p:cNvPr id="315" name="Shape 315"/>
          <p:cNvPicPr preferRelativeResize="0"/>
          <p:nvPr/>
        </p:nvPicPr>
        <p:blipFill>
          <a:blip r:embed="rId3">
            <a:alphaModFix/>
          </a:blip>
          <a:stretch>
            <a:fillRect/>
          </a:stretch>
        </p:blipFill>
        <p:spPr>
          <a:xfrm>
            <a:off x="0" y="1909450"/>
            <a:ext cx="9197600" cy="323405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t/>
            </a:r>
            <a:endParaRPr/>
          </a:p>
        </p:txBody>
      </p:sp>
      <p:sp>
        <p:nvSpPr>
          <p:cNvPr id="321" name="Shape 321"/>
          <p:cNvSpPr txBox="1"/>
          <p:nvPr>
            <p:ph type="title"/>
          </p:nvPr>
        </p:nvSpPr>
        <p:spPr>
          <a:xfrm>
            <a:off x="457200" y="250053"/>
            <a:ext cx="8229600" cy="994200"/>
          </a:xfrm>
          <a:prstGeom prst="rect">
            <a:avLst/>
          </a:prstGeom>
        </p:spPr>
        <p:txBody>
          <a:bodyPr anchorCtr="0" anchor="b" bIns="91425" lIns="91425" rIns="91425" tIns="91425">
            <a:noAutofit/>
          </a:bodyPr>
          <a:lstStyle/>
          <a:p>
            <a:pPr lvl="0" rtl="0">
              <a:spcBef>
                <a:spcPts val="0"/>
              </a:spcBef>
              <a:buNone/>
            </a:pPr>
            <a:r>
              <a:rPr lang="en" sz="2400"/>
              <a:t>At what time is the corresponding 200 OK HTTP message received from the Google server?</a:t>
            </a:r>
          </a:p>
        </p:txBody>
      </p:sp>
      <p:pic>
        <p:nvPicPr>
          <p:cNvPr id="322" name="Shape 322"/>
          <p:cNvPicPr preferRelativeResize="0"/>
          <p:nvPr/>
        </p:nvPicPr>
        <p:blipFill>
          <a:blip r:embed="rId3">
            <a:alphaModFix/>
          </a:blip>
          <a:stretch>
            <a:fillRect/>
          </a:stretch>
        </p:blipFill>
        <p:spPr>
          <a:xfrm>
            <a:off x="0" y="2833250"/>
            <a:ext cx="9190324" cy="23102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Ethernet / ARP</a:t>
            </a:r>
          </a:p>
        </p:txBody>
      </p:sp>
      <p:sp>
        <p:nvSpPr>
          <p:cNvPr id="68" name="Shape 68"/>
          <p:cNvSpPr txBox="1"/>
          <p:nvPr>
            <p:ph idx="1" type="subTitle"/>
          </p:nvPr>
        </p:nvSpPr>
        <p:spPr>
          <a:xfrm>
            <a:off x="1082050" y="1102469"/>
            <a:ext cx="7035899" cy="4041000"/>
          </a:xfrm>
          <a:prstGeom prst="rect">
            <a:avLst/>
          </a:prstGeom>
        </p:spPr>
        <p:txBody>
          <a:bodyPr anchorCtr="0" anchor="t" bIns="91425" lIns="91425" rIns="91425" tIns="91425">
            <a:noAutofit/>
          </a:bodyPr>
          <a:lstStyle/>
          <a:p>
            <a:pPr algn="l">
              <a:spcBef>
                <a:spcPts val="0"/>
              </a:spcBef>
              <a:buNone/>
            </a:pPr>
            <a:r>
              <a:rPr lang="en"/>
              <a:t>Also, by knowing that every hex number is a byte, and by counting, we can see that the ‘G’ in GET is 54 bytes from the beginning of the frame</a:t>
            </a:r>
          </a:p>
        </p:txBody>
      </p:sp>
      <p:pic>
        <p:nvPicPr>
          <p:cNvPr id="69" name="Shape 69"/>
          <p:cNvPicPr preferRelativeResize="0"/>
          <p:nvPr/>
        </p:nvPicPr>
        <p:blipFill rotWithShape="1">
          <a:blip r:embed="rId3">
            <a:alphaModFix/>
          </a:blip>
          <a:srcRect b="25351" l="0" r="55211" t="63624"/>
          <a:stretch/>
        </p:blipFill>
        <p:spPr>
          <a:xfrm>
            <a:off x="0" y="3272175"/>
            <a:ext cx="9144000" cy="1265308"/>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328" name="Shape 328"/>
          <p:cNvSpPr txBox="1"/>
          <p:nvPr>
            <p:ph type="title"/>
          </p:nvPr>
        </p:nvSpPr>
        <p:spPr>
          <a:xfrm>
            <a:off x="457200" y="205978"/>
            <a:ext cx="8229600" cy="994200"/>
          </a:xfrm>
          <a:prstGeom prst="rect">
            <a:avLst/>
          </a:prstGeom>
        </p:spPr>
        <p:txBody>
          <a:bodyPr anchorCtr="0" anchor="b" bIns="91425" lIns="91425" rIns="91425" tIns="91425">
            <a:noAutofit/>
          </a:bodyPr>
          <a:lstStyle/>
          <a:p>
            <a:pPr lvl="0" rtl="0">
              <a:lnSpc>
                <a:spcPct val="115000"/>
              </a:lnSpc>
              <a:spcBef>
                <a:spcPts val="0"/>
              </a:spcBef>
              <a:buClr>
                <a:schemeClr val="dk1"/>
              </a:buClr>
              <a:buFont typeface="Arial"/>
              <a:buNone/>
            </a:pPr>
            <a:r>
              <a:t/>
            </a:r>
            <a:endParaRPr sz="2400"/>
          </a:p>
          <a:p>
            <a:pPr lvl="0" rtl="0">
              <a:lnSpc>
                <a:spcPct val="120000"/>
              </a:lnSpc>
              <a:spcBef>
                <a:spcPts val="0"/>
              </a:spcBef>
              <a:buNone/>
            </a:pPr>
            <a:r>
              <a:rPr lang="en" sz="2400"/>
              <a:t>What are the source and destination IP addresses and TCP source and destination ports on the IP datagram</a:t>
            </a:r>
          </a:p>
        </p:txBody>
      </p:sp>
      <p:pic>
        <p:nvPicPr>
          <p:cNvPr id="329" name="Shape 329"/>
          <p:cNvPicPr preferRelativeResize="0"/>
          <p:nvPr/>
        </p:nvPicPr>
        <p:blipFill>
          <a:blip r:embed="rId3">
            <a:alphaModFix/>
          </a:blip>
          <a:stretch>
            <a:fillRect/>
          </a:stretch>
        </p:blipFill>
        <p:spPr>
          <a:xfrm>
            <a:off x="1119025" y="3604150"/>
            <a:ext cx="6905925" cy="859999"/>
          </a:xfrm>
          <a:prstGeom prst="rect">
            <a:avLst/>
          </a:prstGeom>
          <a:noFill/>
          <a:ln>
            <a:noFill/>
          </a:ln>
        </p:spPr>
      </p:pic>
      <p:pic>
        <p:nvPicPr>
          <p:cNvPr id="330" name="Shape 330"/>
          <p:cNvPicPr preferRelativeResize="0"/>
          <p:nvPr/>
        </p:nvPicPr>
        <p:blipFill>
          <a:blip r:embed="rId4">
            <a:alphaModFix/>
          </a:blip>
          <a:stretch>
            <a:fillRect/>
          </a:stretch>
        </p:blipFill>
        <p:spPr>
          <a:xfrm>
            <a:off x="386576" y="2323138"/>
            <a:ext cx="8462949" cy="497211"/>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lnSpc>
                <a:spcPct val="120000"/>
              </a:lnSpc>
              <a:spcBef>
                <a:spcPts val="0"/>
              </a:spcBef>
              <a:buClr>
                <a:schemeClr val="dk1"/>
              </a:buClr>
              <a:buSzPct val="78571"/>
              <a:buFont typeface="Arial"/>
              <a:buNone/>
            </a:pPr>
            <a:r>
              <a:rPr b="1" lang="en" sz="1400"/>
              <a:t>Using the three‐way SYN/ACK handshake. At what time is the client‐to‐server TCP SYN segment </a:t>
            </a:r>
          </a:p>
          <a:p>
            <a:pPr lvl="0" rtl="0">
              <a:lnSpc>
                <a:spcPct val="120000"/>
              </a:lnSpc>
              <a:spcBef>
                <a:spcPts val="0"/>
              </a:spcBef>
              <a:buClr>
                <a:schemeClr val="dk1"/>
              </a:buClr>
              <a:buSzPct val="78571"/>
              <a:buFont typeface="Arial"/>
              <a:buNone/>
            </a:pPr>
            <a:r>
              <a:rPr b="1" lang="en" sz="1400"/>
              <a:t>sent that sets up the connection used by the GET sent at time 7.109267? What are the source and destination IP addresses and source and destination ports for the TCP SYN segment? What are the source and</a:t>
            </a:r>
          </a:p>
          <a:p>
            <a:pPr lvl="0">
              <a:lnSpc>
                <a:spcPct val="120000"/>
              </a:lnSpc>
              <a:spcBef>
                <a:spcPts val="0"/>
              </a:spcBef>
              <a:buClr>
                <a:schemeClr val="dk1"/>
              </a:buClr>
              <a:buSzPct val="78571"/>
              <a:buFont typeface="Arial"/>
              <a:buNone/>
            </a:pPr>
            <a:r>
              <a:rPr b="1" lang="en" sz="1400"/>
              <a:t>destination IP addresses and source and destination ports of the ACK sent in response to the SYN. At what time is this ACK received at the client? (Note: to find these segments you will need to clear the</a:t>
            </a:r>
          </a:p>
        </p:txBody>
      </p:sp>
      <p:sp>
        <p:nvSpPr>
          <p:cNvPr id="336" name="Shape 336"/>
          <p:cNvSpPr txBox="1"/>
          <p:nvPr>
            <p:ph type="title"/>
          </p:nvPr>
        </p:nvSpPr>
        <p:spPr>
          <a:xfrm>
            <a:off x="534100" y="140946"/>
            <a:ext cx="8229600" cy="1103399"/>
          </a:xfrm>
          <a:prstGeom prst="rect">
            <a:avLst/>
          </a:prstGeom>
        </p:spPr>
        <p:txBody>
          <a:bodyPr anchorCtr="0" anchor="b" bIns="91425" lIns="91425" rIns="91425" tIns="91425">
            <a:noAutofit/>
          </a:bodyPr>
          <a:lstStyle/>
          <a:p>
            <a:pPr lvl="0" rtl="0">
              <a:lnSpc>
                <a:spcPct val="120000"/>
              </a:lnSpc>
              <a:spcBef>
                <a:spcPts val="0"/>
              </a:spcBef>
              <a:buNone/>
            </a:pPr>
            <a:r>
              <a:rPr lang="en"/>
              <a:t>Wireshark</a:t>
            </a:r>
          </a:p>
        </p:txBody>
      </p:sp>
      <p:pic>
        <p:nvPicPr>
          <p:cNvPr id="337" name="Shape 337"/>
          <p:cNvPicPr preferRelativeResize="0"/>
          <p:nvPr/>
        </p:nvPicPr>
        <p:blipFill>
          <a:blip r:embed="rId3">
            <a:alphaModFix/>
          </a:blip>
          <a:stretch>
            <a:fillRect/>
          </a:stretch>
        </p:blipFill>
        <p:spPr>
          <a:xfrm>
            <a:off x="348337" y="3550575"/>
            <a:ext cx="8601075" cy="209550"/>
          </a:xfrm>
          <a:prstGeom prst="rect">
            <a:avLst/>
          </a:prstGeom>
          <a:noFill/>
          <a:ln>
            <a:noFill/>
          </a:ln>
        </p:spPr>
      </p:pic>
      <p:pic>
        <p:nvPicPr>
          <p:cNvPr id="338" name="Shape 338"/>
          <p:cNvPicPr preferRelativeResize="0"/>
          <p:nvPr/>
        </p:nvPicPr>
        <p:blipFill>
          <a:blip r:embed="rId4">
            <a:alphaModFix/>
          </a:blip>
          <a:stretch>
            <a:fillRect/>
          </a:stretch>
        </p:blipFill>
        <p:spPr>
          <a:xfrm>
            <a:off x="324512" y="4207800"/>
            <a:ext cx="8648700" cy="161925"/>
          </a:xfrm>
          <a:prstGeom prst="rect">
            <a:avLst/>
          </a:prstGeom>
          <a:noFill/>
          <a:ln>
            <a:noFill/>
          </a:ln>
        </p:spPr>
      </p:pic>
      <p:pic>
        <p:nvPicPr>
          <p:cNvPr id="339" name="Shape 339"/>
          <p:cNvPicPr preferRelativeResize="0"/>
          <p:nvPr/>
        </p:nvPicPr>
        <p:blipFill>
          <a:blip r:embed="rId5">
            <a:alphaModFix/>
          </a:blip>
          <a:stretch>
            <a:fillRect/>
          </a:stretch>
        </p:blipFill>
        <p:spPr>
          <a:xfrm>
            <a:off x="324525" y="3760125"/>
            <a:ext cx="2114550" cy="447675"/>
          </a:xfrm>
          <a:prstGeom prst="rect">
            <a:avLst/>
          </a:prstGeom>
          <a:noFill/>
          <a:ln>
            <a:noFill/>
          </a:ln>
        </p:spPr>
      </p:pic>
      <p:pic>
        <p:nvPicPr>
          <p:cNvPr id="340" name="Shape 340"/>
          <p:cNvPicPr preferRelativeResize="0"/>
          <p:nvPr/>
        </p:nvPicPr>
        <p:blipFill>
          <a:blip r:embed="rId6">
            <a:alphaModFix/>
          </a:blip>
          <a:stretch>
            <a:fillRect/>
          </a:stretch>
        </p:blipFill>
        <p:spPr>
          <a:xfrm>
            <a:off x="324525" y="4369725"/>
            <a:ext cx="2419350" cy="504825"/>
          </a:xfrm>
          <a:prstGeom prst="rect">
            <a:avLst/>
          </a:prstGeom>
          <a:noFill/>
          <a:ln>
            <a:noFill/>
          </a:ln>
        </p:spPr>
      </p:pic>
      <p:sp>
        <p:nvSpPr>
          <p:cNvPr id="341" name="Shape 341"/>
          <p:cNvSpPr txBox="1"/>
          <p:nvPr/>
        </p:nvSpPr>
        <p:spPr>
          <a:xfrm>
            <a:off x="561275" y="140950"/>
            <a:ext cx="8084700" cy="651599"/>
          </a:xfrm>
          <a:prstGeom prst="rect">
            <a:avLst/>
          </a:prstGeom>
          <a:noFill/>
          <a:ln>
            <a:noFill/>
          </a:ln>
        </p:spPr>
        <p:txBody>
          <a:bodyPr anchorCtr="0" anchor="t" bIns="91425" lIns="91425" rIns="91425" tIns="91425">
            <a:noAutofit/>
          </a:bodyPr>
          <a:lstStyle/>
          <a:p>
            <a:pPr>
              <a:spcBef>
                <a:spcPts val="0"/>
              </a:spcBef>
              <a:buNone/>
            </a:pPr>
            <a:r>
              <a:t/>
            </a:r>
            <a:endParaRPr sz="400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idx="1" type="body"/>
          </p:nvPr>
        </p:nvSpPr>
        <p:spPr>
          <a:xfrm>
            <a:off x="457200" y="1684974"/>
            <a:ext cx="8229600" cy="3189599"/>
          </a:xfrm>
          <a:prstGeom prst="rect">
            <a:avLst/>
          </a:prstGeom>
        </p:spPr>
        <p:txBody>
          <a:bodyPr anchorCtr="0" anchor="t" bIns="91425" lIns="91425" rIns="91425" tIns="91425">
            <a:noAutofit/>
          </a:bodyPr>
          <a:lstStyle/>
          <a:p>
            <a:pPr lvl="0" rtl="0">
              <a:spcBef>
                <a:spcPts val="0"/>
              </a:spcBef>
              <a:buNone/>
            </a:pPr>
            <a:r>
              <a:rPr lang="en"/>
              <a:t>The time is 6.069168. Source is 71.192.34.104, 4335 and destination is 64.233.169.104, 80. Only the source IP has changed</a:t>
            </a:r>
          </a:p>
        </p:txBody>
      </p:sp>
      <p:sp>
        <p:nvSpPr>
          <p:cNvPr id="347" name="Shape 347"/>
          <p:cNvSpPr txBox="1"/>
          <p:nvPr>
            <p:ph type="title"/>
          </p:nvPr>
        </p:nvSpPr>
        <p:spPr>
          <a:xfrm>
            <a:off x="457200" y="205975"/>
            <a:ext cx="8229600" cy="1479000"/>
          </a:xfrm>
          <a:prstGeom prst="rect">
            <a:avLst/>
          </a:prstGeom>
        </p:spPr>
        <p:txBody>
          <a:bodyPr anchorCtr="0" anchor="b" bIns="91425" lIns="91425" rIns="91425" tIns="91425">
            <a:noAutofit/>
          </a:bodyPr>
          <a:lstStyle/>
          <a:p>
            <a:pPr lvl="0" rtl="0">
              <a:spcBef>
                <a:spcPts val="0"/>
              </a:spcBef>
              <a:buNone/>
            </a:pPr>
            <a:r>
              <a:rPr lang="en" sz="1400"/>
              <a:t>In the NAT_ISP_side trace file, find the HTTP GET message that was sent from the client to the Google server at time 7.109267 (where t=7.109267 is time at which this was sent as recorded in the NAT_home_side trace file). At what time does this message appear in the NAT_ISP_side trace file? What are the source and destination IP addresses and TCP source and destination ports on the IP datagram carrying this HTTP GET (as recording in the NAT_ISP_side trace file)? Which of these fields are the same, and which are different, than in your answer to question 3 above?</a:t>
            </a:r>
          </a:p>
        </p:txBody>
      </p:sp>
      <p:pic>
        <p:nvPicPr>
          <p:cNvPr id="348" name="Shape 348"/>
          <p:cNvPicPr preferRelativeResize="0"/>
          <p:nvPr/>
        </p:nvPicPr>
        <p:blipFill>
          <a:blip r:embed="rId3">
            <a:alphaModFix/>
          </a:blip>
          <a:stretch>
            <a:fillRect/>
          </a:stretch>
        </p:blipFill>
        <p:spPr>
          <a:xfrm>
            <a:off x="1500175" y="3749050"/>
            <a:ext cx="7095175" cy="257919"/>
          </a:xfrm>
          <a:prstGeom prst="rect">
            <a:avLst/>
          </a:prstGeom>
          <a:noFill/>
          <a:ln>
            <a:noFill/>
          </a:ln>
        </p:spPr>
      </p:pic>
      <p:pic>
        <p:nvPicPr>
          <p:cNvPr id="349" name="Shape 349"/>
          <p:cNvPicPr preferRelativeResize="0"/>
          <p:nvPr/>
        </p:nvPicPr>
        <p:blipFill>
          <a:blip r:embed="rId4">
            <a:alphaModFix/>
          </a:blip>
          <a:stretch>
            <a:fillRect/>
          </a:stretch>
        </p:blipFill>
        <p:spPr>
          <a:xfrm>
            <a:off x="3246467" y="4266506"/>
            <a:ext cx="2651065" cy="716443"/>
          </a:xfrm>
          <a:prstGeom prst="rect">
            <a:avLst/>
          </a:prstGeom>
          <a:noFill/>
          <a:ln>
            <a:noFill/>
          </a:ln>
        </p:spPr>
      </p:pic>
      <p:pic>
        <p:nvPicPr>
          <p:cNvPr id="350" name="Shape 350"/>
          <p:cNvPicPr preferRelativeResize="0"/>
          <p:nvPr/>
        </p:nvPicPr>
        <p:blipFill>
          <a:blip r:embed="rId3">
            <a:alphaModFix/>
          </a:blip>
          <a:stretch>
            <a:fillRect/>
          </a:stretch>
        </p:blipFill>
        <p:spPr>
          <a:xfrm>
            <a:off x="1024412" y="3749050"/>
            <a:ext cx="7095175" cy="257919"/>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a:t>Only the checksum has changed since the IP source address changed and the checksum includes the value of the source IP</a:t>
            </a:r>
          </a:p>
        </p:txBody>
      </p:sp>
      <p:sp>
        <p:nvSpPr>
          <p:cNvPr id="356" name="Shape 35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1400"/>
              <a:t>Are any fields in the HTTP GET message changed? Which of the following fields in the IP datagram carrying the HTTP GET are changed: Version, Header Length, Flags, Checksum. If any of these fields have changed, give a reason (in one sentence) stating why this field needed to change.</a:t>
            </a:r>
          </a:p>
        </p:txBody>
      </p:sp>
      <p:pic>
        <p:nvPicPr>
          <p:cNvPr id="357" name="Shape 357"/>
          <p:cNvPicPr preferRelativeResize="0"/>
          <p:nvPr/>
        </p:nvPicPr>
        <p:blipFill>
          <a:blip r:embed="rId3">
            <a:alphaModFix/>
          </a:blip>
          <a:stretch>
            <a:fillRect/>
          </a:stretch>
        </p:blipFill>
        <p:spPr>
          <a:xfrm>
            <a:off x="0" y="2714625"/>
            <a:ext cx="4552950" cy="2428875"/>
          </a:xfrm>
          <a:prstGeom prst="rect">
            <a:avLst/>
          </a:prstGeom>
          <a:noFill/>
          <a:ln>
            <a:noFill/>
          </a:ln>
        </p:spPr>
      </p:pic>
      <p:pic>
        <p:nvPicPr>
          <p:cNvPr id="358" name="Shape 358"/>
          <p:cNvPicPr preferRelativeResize="0"/>
          <p:nvPr/>
        </p:nvPicPr>
        <p:blipFill>
          <a:blip r:embed="rId4">
            <a:alphaModFix/>
          </a:blip>
          <a:stretch>
            <a:fillRect/>
          </a:stretch>
        </p:blipFill>
        <p:spPr>
          <a:xfrm>
            <a:off x="4606825" y="2709862"/>
            <a:ext cx="4591050" cy="2438400"/>
          </a:xfrm>
          <a:prstGeom prst="rect">
            <a:avLst/>
          </a:prstGeom>
          <a:noFill/>
          <a:ln>
            <a:noFill/>
          </a:ln>
        </p:spPr>
      </p:pic>
      <p:sp>
        <p:nvSpPr>
          <p:cNvPr id="359" name="Shape 359"/>
          <p:cNvSpPr/>
          <p:nvPr/>
        </p:nvSpPr>
        <p:spPr>
          <a:xfrm>
            <a:off x="156725" y="4702625"/>
            <a:ext cx="2982599" cy="1719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60" name="Shape 360"/>
          <p:cNvSpPr/>
          <p:nvPr/>
        </p:nvSpPr>
        <p:spPr>
          <a:xfrm>
            <a:off x="4750525" y="4702625"/>
            <a:ext cx="2982599" cy="1719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a:t>The time is 6.308118; the source is 64.233.169.104, 80; the destination is 71.192.34.104, 4335. Only the destination IP has changed</a:t>
            </a:r>
          </a:p>
        </p:txBody>
      </p:sp>
      <p:sp>
        <p:nvSpPr>
          <p:cNvPr id="366" name="Shape 36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1400"/>
              <a:t> In the NAT_ISP_side trace file, at what time is the first 200 OK HTTP message received from the Google server? What are the source and destination IP addresses and TCP source and destination ports on the IP datagram carrying this HTTP 200 OK message? Which of these fields are the same, and which are different than your answer to question 4 above</a:t>
            </a:r>
          </a:p>
        </p:txBody>
      </p:sp>
      <p:pic>
        <p:nvPicPr>
          <p:cNvPr id="367" name="Shape 367"/>
          <p:cNvPicPr preferRelativeResize="0"/>
          <p:nvPr/>
        </p:nvPicPr>
        <p:blipFill>
          <a:blip r:embed="rId3">
            <a:alphaModFix/>
          </a:blip>
          <a:stretch>
            <a:fillRect/>
          </a:stretch>
        </p:blipFill>
        <p:spPr>
          <a:xfrm>
            <a:off x="544300" y="3862250"/>
            <a:ext cx="7886700" cy="466725"/>
          </a:xfrm>
          <a:prstGeom prst="rect">
            <a:avLst/>
          </a:prstGeom>
          <a:noFill/>
          <a:ln>
            <a:noFill/>
          </a:ln>
        </p:spPr>
      </p:pic>
      <p:pic>
        <p:nvPicPr>
          <p:cNvPr id="368" name="Shape 368"/>
          <p:cNvPicPr preferRelativeResize="0"/>
          <p:nvPr/>
        </p:nvPicPr>
        <p:blipFill>
          <a:blip r:embed="rId4">
            <a:alphaModFix/>
          </a:blip>
          <a:stretch>
            <a:fillRect/>
          </a:stretch>
        </p:blipFill>
        <p:spPr>
          <a:xfrm>
            <a:off x="544300" y="3601000"/>
            <a:ext cx="6943725" cy="161925"/>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sz="2400"/>
              <a:t>The client-to-server TCP SYN time is 6.035475; the source is 71.192.34.104, 4335; the destination is 64.233.169.104, 80; and the server-to-client TCP ACK time is 6.067775; the source is 64.233.169.104, 80; and the destination is 71.192.34.104, 4335. For SYN the source IP changed and for ACK the destination IP changed</a:t>
            </a:r>
          </a:p>
        </p:txBody>
      </p:sp>
      <p:sp>
        <p:nvSpPr>
          <p:cNvPr id="374" name="Shape 374"/>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1400"/>
              <a:t>In the NAT_ISP_side trace file, at what time were the client-to-server TCP SYN segment and the server-to-client TCP ACK segment corresponding to the segments in question 5 above captured? What are the source and destination IP addresses and source and destination ports for these two segments? Which of these fields are the same, and which are different than your answer to question 5 above?</a:t>
            </a:r>
          </a:p>
        </p:txBody>
      </p:sp>
      <p:pic>
        <p:nvPicPr>
          <p:cNvPr id="375" name="Shape 375"/>
          <p:cNvPicPr preferRelativeResize="0"/>
          <p:nvPr/>
        </p:nvPicPr>
        <p:blipFill>
          <a:blip r:embed="rId3">
            <a:alphaModFix/>
          </a:blip>
          <a:stretch>
            <a:fillRect/>
          </a:stretch>
        </p:blipFill>
        <p:spPr>
          <a:xfrm>
            <a:off x="261912" y="3541050"/>
            <a:ext cx="8582025" cy="152400"/>
          </a:xfrm>
          <a:prstGeom prst="rect">
            <a:avLst/>
          </a:prstGeom>
          <a:noFill/>
          <a:ln>
            <a:noFill/>
          </a:ln>
        </p:spPr>
      </p:pic>
      <p:pic>
        <p:nvPicPr>
          <p:cNvPr id="376" name="Shape 376"/>
          <p:cNvPicPr preferRelativeResize="0"/>
          <p:nvPr/>
        </p:nvPicPr>
        <p:blipFill>
          <a:blip r:embed="rId4">
            <a:alphaModFix/>
          </a:blip>
          <a:stretch>
            <a:fillRect/>
          </a:stretch>
        </p:blipFill>
        <p:spPr>
          <a:xfrm>
            <a:off x="261912" y="3693450"/>
            <a:ext cx="2257425" cy="485775"/>
          </a:xfrm>
          <a:prstGeom prst="rect">
            <a:avLst/>
          </a:prstGeom>
          <a:noFill/>
          <a:ln>
            <a:noFill/>
          </a:ln>
        </p:spPr>
      </p:pic>
      <p:pic>
        <p:nvPicPr>
          <p:cNvPr id="377" name="Shape 377"/>
          <p:cNvPicPr preferRelativeResize="0"/>
          <p:nvPr/>
        </p:nvPicPr>
        <p:blipFill>
          <a:blip r:embed="rId5">
            <a:alphaModFix/>
          </a:blip>
          <a:stretch>
            <a:fillRect/>
          </a:stretch>
        </p:blipFill>
        <p:spPr>
          <a:xfrm>
            <a:off x="261925" y="4179225"/>
            <a:ext cx="8620125" cy="190500"/>
          </a:xfrm>
          <a:prstGeom prst="rect">
            <a:avLst/>
          </a:prstGeom>
          <a:noFill/>
          <a:ln>
            <a:noFill/>
          </a:ln>
        </p:spPr>
      </p:pic>
      <p:pic>
        <p:nvPicPr>
          <p:cNvPr id="378" name="Shape 378"/>
          <p:cNvPicPr preferRelativeResize="0"/>
          <p:nvPr/>
        </p:nvPicPr>
        <p:blipFill>
          <a:blip r:embed="rId6">
            <a:alphaModFix/>
          </a:blip>
          <a:stretch>
            <a:fillRect/>
          </a:stretch>
        </p:blipFill>
        <p:spPr>
          <a:xfrm>
            <a:off x="280987" y="4369712"/>
            <a:ext cx="2428875" cy="504825"/>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ctrTitle"/>
          </p:nvPr>
        </p:nvSpPr>
        <p:spPr>
          <a:xfrm>
            <a:off x="1082040" y="1242060"/>
            <a:ext cx="7050900" cy="1102500"/>
          </a:xfrm>
          <a:prstGeom prst="rect">
            <a:avLst/>
          </a:prstGeom>
        </p:spPr>
        <p:txBody>
          <a:bodyPr anchorCtr="0" anchor="b" bIns="91425" lIns="91425" rIns="91425" tIns="91425">
            <a:noAutofit/>
          </a:bodyPr>
          <a:lstStyle/>
          <a:p>
            <a:pPr lvl="0" rtl="0">
              <a:spcBef>
                <a:spcPts val="0"/>
              </a:spcBef>
              <a:buNone/>
            </a:pPr>
            <a:r>
              <a:rPr lang="en"/>
              <a:t>802.11</a:t>
            </a:r>
          </a:p>
        </p:txBody>
      </p:sp>
      <p:sp>
        <p:nvSpPr>
          <p:cNvPr id="384" name="Shape 384"/>
          <p:cNvSpPr txBox="1"/>
          <p:nvPr>
            <p:ph idx="1" type="subTitle"/>
          </p:nvPr>
        </p:nvSpPr>
        <p:spPr>
          <a:xfrm>
            <a:off x="1082040" y="2423159"/>
            <a:ext cx="7035899" cy="6941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idx="1" type="body"/>
          </p:nvPr>
        </p:nvSpPr>
        <p:spPr>
          <a:xfrm>
            <a:off x="457200" y="1244250"/>
            <a:ext cx="4819500" cy="3630300"/>
          </a:xfrm>
          <a:prstGeom prst="rect">
            <a:avLst/>
          </a:prstGeom>
        </p:spPr>
        <p:txBody>
          <a:bodyPr anchorCtr="0" anchor="t" bIns="91425" lIns="91425" rIns="91425" tIns="91425">
            <a:noAutofit/>
          </a:bodyPr>
          <a:lstStyle/>
          <a:p>
            <a:pPr rtl="0">
              <a:spcBef>
                <a:spcPts val="0"/>
              </a:spcBef>
              <a:buNone/>
            </a:pPr>
            <a:r>
              <a:rPr lang="en" sz="2800"/>
              <a:t>There’s an easy way!</a:t>
            </a:r>
          </a:p>
          <a:p>
            <a:pPr indent="-406400" lvl="0" marL="457200" rtl="0">
              <a:spcBef>
                <a:spcPts val="0"/>
              </a:spcBef>
              <a:buClr>
                <a:schemeClr val="dk2"/>
              </a:buClr>
              <a:buSzPct val="100000"/>
              <a:buFont typeface="Arial"/>
              <a:buChar char="●"/>
            </a:pPr>
            <a:r>
              <a:rPr lang="en" sz="2800"/>
              <a:t>Statistics &gt; WLAN Traffic</a:t>
            </a:r>
          </a:p>
          <a:p>
            <a:pPr indent="-406400" lvl="0" marL="457200" rtl="0">
              <a:spcBef>
                <a:spcPts val="0"/>
              </a:spcBef>
              <a:buClr>
                <a:schemeClr val="dk2"/>
              </a:buClr>
              <a:buSzPct val="100000"/>
              <a:buFont typeface="Arial"/>
              <a:buChar char="●"/>
            </a:pPr>
            <a:r>
              <a:rPr lang="en" sz="2800"/>
              <a:t>Wait for data to populate</a:t>
            </a:r>
          </a:p>
          <a:p>
            <a:pPr indent="-406400" lvl="0" marL="457200" rtl="0">
              <a:spcBef>
                <a:spcPts val="0"/>
              </a:spcBef>
              <a:buClr>
                <a:schemeClr val="dk2"/>
              </a:buClr>
              <a:buSzPct val="100000"/>
              <a:buFont typeface="Arial"/>
              <a:buChar char="●"/>
            </a:pPr>
            <a:r>
              <a:rPr lang="en" sz="2800"/>
              <a:t>Sort by “Beacons” column</a:t>
            </a:r>
          </a:p>
          <a:p>
            <a:pPr indent="-406400" lvl="0" marL="457200" rtl="0">
              <a:spcBef>
                <a:spcPts val="0"/>
              </a:spcBef>
              <a:buClr>
                <a:schemeClr val="dk2"/>
              </a:buClr>
              <a:buSzPct val="100000"/>
              <a:buFont typeface="Arial"/>
              <a:buChar char="●"/>
            </a:pPr>
            <a:r>
              <a:rPr lang="en" sz="2800"/>
              <a:t>Note SSIDs:</a:t>
            </a:r>
          </a:p>
          <a:p>
            <a:pPr indent="-406400" lvl="1" marL="914400" rtl="0">
              <a:spcBef>
                <a:spcPts val="0"/>
              </a:spcBef>
              <a:buClr>
                <a:schemeClr val="dk2"/>
              </a:buClr>
              <a:buSzPct val="87500"/>
              <a:buFont typeface="Courier New"/>
              <a:buChar char="o"/>
            </a:pPr>
            <a:r>
              <a:rPr b="1" lang="en"/>
              <a:t>30 Munroe Street</a:t>
            </a:r>
          </a:p>
          <a:p>
            <a:pPr indent="-406400" lvl="1" marL="914400">
              <a:spcBef>
                <a:spcPts val="0"/>
              </a:spcBef>
              <a:buClr>
                <a:schemeClr val="dk2"/>
              </a:buClr>
              <a:buSzPct val="87500"/>
              <a:buFont typeface="Courier New"/>
              <a:buChar char="o"/>
            </a:pPr>
            <a:r>
              <a:rPr b="1" lang="en"/>
              <a:t>LinksysG...</a:t>
            </a:r>
          </a:p>
        </p:txBody>
      </p:sp>
      <p:sp>
        <p:nvSpPr>
          <p:cNvPr id="390" name="Shape 39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SSIDs of the beacon senders</a:t>
            </a:r>
          </a:p>
        </p:txBody>
      </p:sp>
      <p:pic>
        <p:nvPicPr>
          <p:cNvPr id="391" name="Shape 391"/>
          <p:cNvPicPr preferRelativeResize="0"/>
          <p:nvPr/>
        </p:nvPicPr>
        <p:blipFill rotWithShape="1">
          <a:blip r:embed="rId3">
            <a:alphaModFix/>
          </a:blip>
          <a:srcRect b="20962" l="0" r="53308" t="7883"/>
          <a:stretch/>
        </p:blipFill>
        <p:spPr>
          <a:xfrm>
            <a:off x="5180425" y="1085850"/>
            <a:ext cx="3811174" cy="4057651"/>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idx="1" type="body"/>
          </p:nvPr>
        </p:nvSpPr>
        <p:spPr>
          <a:xfrm>
            <a:off x="457200" y="1244250"/>
            <a:ext cx="4095900" cy="3630300"/>
          </a:xfrm>
          <a:prstGeom prst="rect">
            <a:avLst/>
          </a:prstGeom>
        </p:spPr>
        <p:txBody>
          <a:bodyPr anchorCtr="0" anchor="t" bIns="91425" lIns="91425" rIns="91425" tIns="91425">
            <a:noAutofit/>
          </a:bodyPr>
          <a:lstStyle/>
          <a:p>
            <a:pPr indent="-419100" lvl="0" marL="457200" rtl="0">
              <a:spcBef>
                <a:spcPts val="0"/>
              </a:spcBef>
              <a:buClr>
                <a:schemeClr val="dk2"/>
              </a:buClr>
              <a:buSzPct val="100000"/>
              <a:buFont typeface="Trebuchet MS"/>
              <a:buChar char="●"/>
            </a:pPr>
            <a:r>
              <a:rPr baseline="30000" lang="en" sz="3000"/>
              <a:t>IEEE 802.11 wireless LAN management frame</a:t>
            </a:r>
          </a:p>
          <a:p>
            <a:pPr indent="-419100" lvl="1" marL="914400" rtl="0">
              <a:spcBef>
                <a:spcPts val="0"/>
              </a:spcBef>
              <a:buClr>
                <a:schemeClr val="dk2"/>
              </a:buClr>
              <a:buSzPct val="100000"/>
              <a:buFont typeface="Trebuchet MS"/>
              <a:buChar char="○"/>
            </a:pPr>
            <a:r>
              <a:rPr baseline="30000" lang="en" sz="3000"/>
              <a:t>Fixed parameters</a:t>
            </a:r>
          </a:p>
          <a:p>
            <a:pPr indent="-419100" lvl="2" marL="1371600" rtl="0">
              <a:spcBef>
                <a:spcPts val="0"/>
              </a:spcBef>
              <a:buClr>
                <a:schemeClr val="dk2"/>
              </a:buClr>
              <a:buSzPct val="100000"/>
              <a:buFont typeface="Trebuchet MS"/>
              <a:buChar char="■"/>
            </a:pPr>
            <a:r>
              <a:rPr baseline="30000" lang="en" sz="3000"/>
              <a:t>Beacon Interval is </a:t>
            </a:r>
            <a:r>
              <a:rPr b="1" baseline="30000" lang="en" sz="3000"/>
              <a:t>.102400 sec</a:t>
            </a:r>
          </a:p>
          <a:p>
            <a:pPr indent="-419100" lvl="1" marL="914400" rtl="0">
              <a:spcBef>
                <a:spcPts val="0"/>
              </a:spcBef>
              <a:buClr>
                <a:schemeClr val="dk2"/>
              </a:buClr>
              <a:buSzPct val="100000"/>
              <a:buFont typeface="Trebuchet MS"/>
              <a:buChar char="○"/>
            </a:pPr>
            <a:r>
              <a:rPr baseline="30000" lang="en" sz="3000"/>
              <a:t>Tagged parameters to verify SSID with MAC address</a:t>
            </a:r>
          </a:p>
        </p:txBody>
      </p:sp>
      <p:sp>
        <p:nvSpPr>
          <p:cNvPr id="397" name="Shape 39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Beacon tx interval: 30 Munroe St</a:t>
            </a:r>
          </a:p>
        </p:txBody>
      </p:sp>
      <p:pic>
        <p:nvPicPr>
          <p:cNvPr id="398" name="Shape 398"/>
          <p:cNvPicPr preferRelativeResize="0"/>
          <p:nvPr/>
        </p:nvPicPr>
        <p:blipFill rotWithShape="1">
          <a:blip r:embed="rId3">
            <a:alphaModFix/>
          </a:blip>
          <a:srcRect b="29142" l="0" r="53009" t="14554"/>
          <a:stretch/>
        </p:blipFill>
        <p:spPr>
          <a:xfrm>
            <a:off x="4553100" y="1244250"/>
            <a:ext cx="4590899" cy="3630299"/>
          </a:xfrm>
          <a:prstGeom prst="rect">
            <a:avLst/>
          </a:prstGeom>
          <a:noFill/>
          <a:ln>
            <a:noFill/>
          </a:ln>
        </p:spPr>
      </p:pic>
      <p:sp>
        <p:nvSpPr>
          <p:cNvPr id="399" name="Shape 399"/>
          <p:cNvSpPr/>
          <p:nvPr/>
        </p:nvSpPr>
        <p:spPr>
          <a:xfrm>
            <a:off x="5114925" y="1343025"/>
            <a:ext cx="2390699" cy="76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00" name="Shape 400"/>
          <p:cNvSpPr/>
          <p:nvPr/>
        </p:nvSpPr>
        <p:spPr>
          <a:xfrm>
            <a:off x="4810125" y="4781550"/>
            <a:ext cx="581100" cy="76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idx="1" type="body"/>
          </p:nvPr>
        </p:nvSpPr>
        <p:spPr>
          <a:xfrm>
            <a:off x="457200" y="1244250"/>
            <a:ext cx="4095900" cy="3630300"/>
          </a:xfrm>
          <a:prstGeom prst="rect">
            <a:avLst/>
          </a:prstGeom>
        </p:spPr>
        <p:txBody>
          <a:bodyPr anchorCtr="0" anchor="t" bIns="91425" lIns="91425" rIns="91425" tIns="91425">
            <a:noAutofit/>
          </a:bodyPr>
          <a:lstStyle/>
          <a:p>
            <a:pPr indent="-419100" lvl="0" marL="457200" rtl="0">
              <a:spcBef>
                <a:spcPts val="0"/>
              </a:spcBef>
              <a:buClr>
                <a:schemeClr val="dk2"/>
              </a:buClr>
              <a:buSzPct val="100000"/>
              <a:buFont typeface="Trebuchet MS"/>
              <a:buChar char="●"/>
            </a:pPr>
            <a:r>
              <a:rPr baseline="30000" lang="en" sz="3000"/>
              <a:t>IEEE 802.11 wireless LAN management frame</a:t>
            </a:r>
          </a:p>
          <a:p>
            <a:pPr indent="-419100" lvl="1" marL="914400" rtl="0">
              <a:spcBef>
                <a:spcPts val="0"/>
              </a:spcBef>
              <a:buClr>
                <a:schemeClr val="dk2"/>
              </a:buClr>
              <a:buSzPct val="100000"/>
              <a:buFont typeface="Trebuchet MS"/>
              <a:buChar char="○"/>
            </a:pPr>
            <a:r>
              <a:rPr baseline="30000" lang="en" sz="3000"/>
              <a:t>Fixed parameters</a:t>
            </a:r>
          </a:p>
          <a:p>
            <a:pPr indent="-419100" lvl="2" marL="1371600" rtl="0">
              <a:spcBef>
                <a:spcPts val="0"/>
              </a:spcBef>
              <a:buClr>
                <a:schemeClr val="dk2"/>
              </a:buClr>
              <a:buSzPct val="100000"/>
              <a:buFont typeface="Trebuchet MS"/>
              <a:buChar char="■"/>
            </a:pPr>
            <a:r>
              <a:rPr baseline="30000" lang="en" sz="3000"/>
              <a:t>Beacon Interval is </a:t>
            </a:r>
            <a:r>
              <a:rPr b="1" baseline="30000" lang="en" sz="3000"/>
              <a:t>.102400 sec</a:t>
            </a:r>
          </a:p>
          <a:p>
            <a:pPr indent="-419100" lvl="1" marL="914400" rtl="0">
              <a:spcBef>
                <a:spcPts val="0"/>
              </a:spcBef>
              <a:buClr>
                <a:schemeClr val="dk2"/>
              </a:buClr>
              <a:buSzPct val="100000"/>
              <a:buFont typeface="Trebuchet MS"/>
              <a:buChar char="○"/>
            </a:pPr>
            <a:r>
              <a:rPr baseline="30000" lang="en" sz="3000"/>
              <a:t>Tagged parameters to verify SSID with MAC address</a:t>
            </a:r>
          </a:p>
        </p:txBody>
      </p:sp>
      <p:sp>
        <p:nvSpPr>
          <p:cNvPr id="406" name="Shape 406"/>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Beacon tx interval: linksys_ses_24086</a:t>
            </a:r>
          </a:p>
        </p:txBody>
      </p:sp>
      <p:pic>
        <p:nvPicPr>
          <p:cNvPr id="407" name="Shape 407"/>
          <p:cNvPicPr preferRelativeResize="0"/>
          <p:nvPr/>
        </p:nvPicPr>
        <p:blipFill rotWithShape="1">
          <a:blip r:embed="rId3">
            <a:alphaModFix/>
          </a:blip>
          <a:srcRect b="27037" l="0" r="53009" t="15556"/>
          <a:stretch/>
        </p:blipFill>
        <p:spPr>
          <a:xfrm>
            <a:off x="4389475" y="1244250"/>
            <a:ext cx="4754527" cy="3899248"/>
          </a:xfrm>
          <a:prstGeom prst="rect">
            <a:avLst/>
          </a:prstGeom>
          <a:noFill/>
          <a:ln>
            <a:noFill/>
          </a:ln>
        </p:spPr>
      </p:pic>
      <p:sp>
        <p:nvSpPr>
          <p:cNvPr id="408" name="Shape 408"/>
          <p:cNvSpPr/>
          <p:nvPr/>
        </p:nvSpPr>
        <p:spPr>
          <a:xfrm>
            <a:off x="4943475" y="1244250"/>
            <a:ext cx="3248100" cy="127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09" name="Shape 409"/>
          <p:cNvSpPr/>
          <p:nvPr/>
        </p:nvSpPr>
        <p:spPr>
          <a:xfrm>
            <a:off x="4389475" y="4463700"/>
            <a:ext cx="1325399" cy="127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idx="1" type="subTitle"/>
          </p:nvPr>
        </p:nvSpPr>
        <p:spPr>
          <a:xfrm>
            <a:off x="1082050" y="1102468"/>
            <a:ext cx="7035899" cy="4041000"/>
          </a:xfrm>
          <a:prstGeom prst="rect">
            <a:avLst/>
          </a:prstGeom>
        </p:spPr>
        <p:txBody>
          <a:bodyPr anchorCtr="0" anchor="t" bIns="91425" lIns="91425" rIns="91425" tIns="91425">
            <a:noAutofit/>
          </a:bodyPr>
          <a:lstStyle/>
          <a:p>
            <a:pPr algn="l">
              <a:spcBef>
                <a:spcPts val="0"/>
              </a:spcBef>
              <a:buNone/>
            </a:pPr>
            <a:r>
              <a:rPr lang="en"/>
              <a:t>For the response, the SRC is, again, my router, the DST is my computer, the protocol type is IPv4, and the ‘O’ is 13 bytes away from the beginning . Everything is great! </a:t>
            </a:r>
            <a:r>
              <a:rPr lang="en" sz="1000"/>
              <a:t>(Awesome)</a:t>
            </a:r>
          </a:p>
        </p:txBody>
      </p:sp>
      <p:pic>
        <p:nvPicPr>
          <p:cNvPr id="75" name="Shape 75"/>
          <p:cNvPicPr preferRelativeResize="0"/>
          <p:nvPr/>
        </p:nvPicPr>
        <p:blipFill rotWithShape="1">
          <a:blip r:embed="rId3">
            <a:alphaModFix amt="48000"/>
          </a:blip>
          <a:srcRect b="59668" l="47426" r="22753" t="9146"/>
          <a:stretch/>
        </p:blipFill>
        <p:spPr>
          <a:xfrm rot="1128692">
            <a:off x="6310750" y="2349636"/>
            <a:ext cx="575750" cy="644488"/>
          </a:xfrm>
          <a:prstGeom prst="rect">
            <a:avLst/>
          </a:prstGeom>
          <a:noFill/>
          <a:ln>
            <a:noFill/>
          </a:ln>
        </p:spPr>
      </p:pic>
      <p:sp>
        <p:nvSpPr>
          <p:cNvPr id="76" name="Shape 76"/>
          <p:cNvSpPr txBox="1"/>
          <p:nvPr>
            <p:ph type="ctrTitle"/>
          </p:nvPr>
        </p:nvSpPr>
        <p:spPr>
          <a:xfrm>
            <a:off x="1074540" y="10"/>
            <a:ext cx="7050900" cy="1102500"/>
          </a:xfrm>
          <a:prstGeom prst="rect">
            <a:avLst/>
          </a:prstGeom>
        </p:spPr>
        <p:txBody>
          <a:bodyPr anchorCtr="0" anchor="b" bIns="91425" lIns="91425" rIns="91425" tIns="91425">
            <a:noAutofit/>
          </a:bodyPr>
          <a:lstStyle/>
          <a:p>
            <a:pPr algn="ctr">
              <a:spcBef>
                <a:spcPts val="0"/>
              </a:spcBef>
              <a:buNone/>
            </a:pPr>
            <a:r>
              <a:rPr lang="en"/>
              <a:t>Ethernet / ARP</a:t>
            </a:r>
          </a:p>
        </p:txBody>
      </p:sp>
      <p:pic>
        <p:nvPicPr>
          <p:cNvPr id="77" name="Shape 77"/>
          <p:cNvPicPr preferRelativeResize="0"/>
          <p:nvPr/>
        </p:nvPicPr>
        <p:blipFill rotWithShape="1">
          <a:blip r:embed="rId4">
            <a:alphaModFix/>
          </a:blip>
          <a:srcRect b="51596" l="0" r="42112" t="30342"/>
          <a:stretch/>
        </p:blipFill>
        <p:spPr>
          <a:xfrm>
            <a:off x="0" y="2833775"/>
            <a:ext cx="9144000" cy="1604000"/>
          </a:xfrm>
          <a:prstGeom prst="rect">
            <a:avLst/>
          </a:prstGeom>
          <a:noFill/>
          <a:ln>
            <a:noFill/>
          </a:ln>
        </p:spPr>
      </p:pic>
      <p:pic>
        <p:nvPicPr>
          <p:cNvPr id="78" name="Shape 78"/>
          <p:cNvPicPr preferRelativeResize="0"/>
          <p:nvPr/>
        </p:nvPicPr>
        <p:blipFill rotWithShape="1">
          <a:blip r:embed="rId5">
            <a:alphaModFix/>
          </a:blip>
          <a:srcRect b="30656" l="0" r="55504" t="64715"/>
          <a:stretch/>
        </p:blipFill>
        <p:spPr>
          <a:xfrm>
            <a:off x="0" y="4608825"/>
            <a:ext cx="9144000" cy="53465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Source MAC, Dest MAC +BSSID of 30 Munroe beacon</a:t>
            </a:r>
          </a:p>
        </p:txBody>
      </p:sp>
      <p:pic>
        <p:nvPicPr>
          <p:cNvPr id="415" name="Shape 415"/>
          <p:cNvPicPr preferRelativeResize="0"/>
          <p:nvPr/>
        </p:nvPicPr>
        <p:blipFill rotWithShape="1">
          <a:blip r:embed="rId3">
            <a:alphaModFix/>
          </a:blip>
          <a:srcRect b="27040" l="0" r="45784" t="55637"/>
          <a:stretch/>
        </p:blipFill>
        <p:spPr>
          <a:xfrm>
            <a:off x="0" y="1338641"/>
            <a:ext cx="9144000" cy="1826083"/>
          </a:xfrm>
          <a:prstGeom prst="rect">
            <a:avLst/>
          </a:prstGeom>
          <a:noFill/>
          <a:ln>
            <a:noFill/>
          </a:ln>
        </p:spPr>
      </p:pic>
      <p:sp>
        <p:nvSpPr>
          <p:cNvPr id="416" name="Shape 416"/>
          <p:cNvSpPr/>
          <p:nvPr/>
        </p:nvSpPr>
        <p:spPr>
          <a:xfrm>
            <a:off x="238125" y="2486025"/>
            <a:ext cx="2809800" cy="200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17" name="Shape 417"/>
          <p:cNvSpPr/>
          <p:nvPr/>
        </p:nvSpPr>
        <p:spPr>
          <a:xfrm>
            <a:off x="238125" y="2247900"/>
            <a:ext cx="2638499" cy="133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18" name="Shape 418"/>
          <p:cNvSpPr txBox="1"/>
          <p:nvPr/>
        </p:nvSpPr>
        <p:spPr>
          <a:xfrm>
            <a:off x="28575" y="3200400"/>
            <a:ext cx="9144000" cy="1943100"/>
          </a:xfrm>
          <a:prstGeom prst="rect">
            <a:avLst/>
          </a:prstGeom>
          <a:noFill/>
          <a:ln>
            <a:noFill/>
          </a:ln>
        </p:spPr>
        <p:txBody>
          <a:bodyPr anchorCtr="0" anchor="t" bIns="91425" lIns="91425" rIns="91425" tIns="91425">
            <a:noAutofit/>
          </a:bodyPr>
          <a:lstStyle/>
          <a:p>
            <a:pPr rtl="0">
              <a:spcBef>
                <a:spcPts val="0"/>
              </a:spcBef>
              <a:buNone/>
            </a:pPr>
            <a:r>
              <a:rPr lang="en" sz="2400">
                <a:solidFill>
                  <a:srgbClr val="FFFFFF"/>
                </a:solidFill>
              </a:rPr>
              <a:t>We’ve selected a Beacon packet from 30 Munroe St.</a:t>
            </a:r>
          </a:p>
          <a:p>
            <a:pPr rtl="0">
              <a:spcBef>
                <a:spcPts val="0"/>
              </a:spcBef>
              <a:buNone/>
            </a:pPr>
            <a:r>
              <a:t/>
            </a:r>
            <a:endParaRPr sz="2400">
              <a:solidFill>
                <a:srgbClr val="FFFFFF"/>
              </a:solidFill>
            </a:endParaRPr>
          </a:p>
          <a:p>
            <a:pPr rtl="0">
              <a:spcBef>
                <a:spcPts val="0"/>
              </a:spcBef>
              <a:buNone/>
            </a:pPr>
            <a:r>
              <a:rPr b="1" lang="en" sz="2400">
                <a:solidFill>
                  <a:srgbClr val="FFFFFF"/>
                </a:solidFill>
              </a:rPr>
              <a:t>Source address: 00:16:b6:f7:1d:51</a:t>
            </a:r>
          </a:p>
          <a:p>
            <a:pPr rtl="0">
              <a:spcBef>
                <a:spcPts val="0"/>
              </a:spcBef>
              <a:buNone/>
            </a:pPr>
            <a:r>
              <a:rPr b="1" lang="en" sz="2400">
                <a:solidFill>
                  <a:srgbClr val="FFFFFF"/>
                </a:solidFill>
              </a:rPr>
              <a:t>Destination address: Broadcast (ff:ff:ff:ff:ff:ff)</a:t>
            </a:r>
          </a:p>
          <a:p>
            <a:pPr rtl="0">
              <a:spcBef>
                <a:spcPts val="0"/>
              </a:spcBef>
              <a:buNone/>
            </a:pPr>
            <a:r>
              <a:rPr b="1" lang="en" sz="2400">
                <a:solidFill>
                  <a:srgbClr val="FFFFFF"/>
                </a:solidFill>
              </a:rPr>
              <a:t>BSSID: 00:16:b6:f7:1d:51</a:t>
            </a:r>
          </a:p>
          <a:p>
            <a:pPr>
              <a:spcBef>
                <a:spcPts val="0"/>
              </a:spcBef>
              <a:buNone/>
            </a:pPr>
            <a:r>
              <a:rPr lang="en" sz="2400">
                <a:solidFill>
                  <a:srgbClr val="FFFFFF"/>
                </a:solidFill>
              </a:rPr>
              <a:t> </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Data rates</a:t>
            </a:r>
          </a:p>
        </p:txBody>
      </p:sp>
      <p:pic>
        <p:nvPicPr>
          <p:cNvPr id="424" name="Shape 424"/>
          <p:cNvPicPr preferRelativeResize="0"/>
          <p:nvPr/>
        </p:nvPicPr>
        <p:blipFill rotWithShape="1">
          <a:blip r:embed="rId3">
            <a:alphaModFix/>
          </a:blip>
          <a:srcRect b="20785" l="1028" r="73199" t="57288"/>
          <a:stretch/>
        </p:blipFill>
        <p:spPr>
          <a:xfrm>
            <a:off x="4520050" y="1762562"/>
            <a:ext cx="4520051" cy="2403276"/>
          </a:xfrm>
          <a:prstGeom prst="rect">
            <a:avLst/>
          </a:prstGeom>
          <a:noFill/>
          <a:ln>
            <a:noFill/>
          </a:ln>
        </p:spPr>
      </p:pic>
      <p:sp>
        <p:nvSpPr>
          <p:cNvPr id="425" name="Shape 425"/>
          <p:cNvSpPr/>
          <p:nvPr/>
        </p:nvSpPr>
        <p:spPr>
          <a:xfrm>
            <a:off x="4540875" y="2916050"/>
            <a:ext cx="4478399" cy="1249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26" name="Shape 426"/>
          <p:cNvSpPr txBox="1"/>
          <p:nvPr/>
        </p:nvSpPr>
        <p:spPr>
          <a:xfrm>
            <a:off x="0" y="1262675"/>
            <a:ext cx="4478399" cy="3569700"/>
          </a:xfrm>
          <a:prstGeom prst="rect">
            <a:avLst/>
          </a:prstGeom>
          <a:noFill/>
          <a:ln>
            <a:noFill/>
          </a:ln>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 sz="2400"/>
              <a:t>IEEE 802.11 wireless LAN management frame</a:t>
            </a:r>
          </a:p>
          <a:p>
            <a:pPr indent="-381000" lvl="1" marL="914400" rtl="0">
              <a:spcBef>
                <a:spcPts val="0"/>
              </a:spcBef>
              <a:buClr>
                <a:srgbClr val="000000"/>
              </a:buClr>
              <a:buSzPct val="100000"/>
              <a:buFont typeface="Arial"/>
              <a:buChar char="○"/>
            </a:pPr>
            <a:r>
              <a:rPr lang="en" sz="2400"/>
              <a:t>Tagged parameters</a:t>
            </a:r>
          </a:p>
          <a:p>
            <a:pPr indent="-381000" lvl="2" marL="1371600" rtl="0">
              <a:spcBef>
                <a:spcPts val="0"/>
              </a:spcBef>
              <a:buClr>
                <a:srgbClr val="000000"/>
              </a:buClr>
              <a:buSzPct val="100000"/>
              <a:buFont typeface="Arial"/>
              <a:buChar char="■"/>
            </a:pPr>
            <a:r>
              <a:rPr lang="en" sz="2400"/>
              <a:t>Tag: Extended Supported Rates</a:t>
            </a:r>
          </a:p>
          <a:p>
            <a:pPr indent="0" marL="0" rtl="0">
              <a:spcBef>
                <a:spcPts val="0"/>
              </a:spcBef>
              <a:buNone/>
            </a:pPr>
            <a:r>
              <a:t/>
            </a:r>
            <a:endParaRPr sz="2400"/>
          </a:p>
          <a:p>
            <a:pPr indent="0" lvl="0" marL="0">
              <a:spcBef>
                <a:spcPts val="0"/>
              </a:spcBef>
              <a:buNone/>
            </a:pPr>
            <a:r>
              <a:rPr b="1" lang="en" sz="2400">
                <a:solidFill>
                  <a:srgbClr val="FFFFFF"/>
                </a:solidFill>
              </a:rPr>
              <a:t>6(B), 9, 12(B), 18, 24(B), 36, 48, 54 Mbps</a:t>
            </a:r>
          </a:p>
        </p:txBody>
      </p:sp>
      <p:sp>
        <p:nvSpPr>
          <p:cNvPr id="427" name="Shape 427"/>
          <p:cNvSpPr txBox="1"/>
          <p:nvPr/>
        </p:nvSpPr>
        <p:spPr>
          <a:xfrm>
            <a:off x="4540875" y="1262675"/>
            <a:ext cx="4478399" cy="1083000"/>
          </a:xfrm>
          <a:prstGeom prst="rect">
            <a:avLst/>
          </a:prstGeom>
          <a:noFill/>
          <a:ln>
            <a:noFill/>
          </a:ln>
        </p:spPr>
        <p:txBody>
          <a:bodyPr anchorCtr="0" anchor="t" bIns="91425" lIns="91425" rIns="91425" tIns="91425">
            <a:noAutofit/>
          </a:bodyPr>
          <a:lstStyle/>
          <a:p>
            <a:pPr>
              <a:spcBef>
                <a:spcPts val="0"/>
              </a:spcBef>
              <a:buNone/>
            </a:pPr>
            <a:r>
              <a:rPr lang="en" sz="1800"/>
              <a:t>30 Munroe St. beacon packet selected</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idx="1" type="body"/>
          </p:nvPr>
        </p:nvSpPr>
        <p:spPr>
          <a:xfrm>
            <a:off x="0" y="994200"/>
            <a:ext cx="5617799" cy="3880499"/>
          </a:xfrm>
          <a:prstGeom prst="rect">
            <a:avLst/>
          </a:prstGeom>
        </p:spPr>
        <p:txBody>
          <a:bodyPr anchorCtr="0" anchor="t" bIns="91425" lIns="91425" rIns="91425" tIns="91425">
            <a:noAutofit/>
          </a:bodyPr>
          <a:lstStyle/>
          <a:p>
            <a:pPr rtl="0">
              <a:spcBef>
                <a:spcPts val="0"/>
              </a:spcBef>
              <a:buNone/>
            </a:pPr>
            <a:r>
              <a:rPr lang="en" sz="2400"/>
              <a:t>Address fields:</a:t>
            </a:r>
          </a:p>
          <a:p>
            <a:pPr indent="-381000" lvl="0" marL="457200" rtl="0">
              <a:spcBef>
                <a:spcPts val="0"/>
              </a:spcBef>
              <a:buClr>
                <a:schemeClr val="dk2"/>
              </a:buClr>
              <a:buSzPct val="100000"/>
              <a:buFont typeface="Trebuchet MS"/>
              <a:buChar char="●"/>
            </a:pPr>
            <a:r>
              <a:rPr lang="en" sz="2400"/>
              <a:t>Receiver </a:t>
            </a:r>
            <a:r>
              <a:rPr b="1" lang="en" sz="2400"/>
              <a:t>(host)</a:t>
            </a:r>
          </a:p>
          <a:p>
            <a:pPr indent="-381000" lvl="0" marL="457200" rtl="0">
              <a:spcBef>
                <a:spcPts val="0"/>
              </a:spcBef>
              <a:buClr>
                <a:schemeClr val="dk2"/>
              </a:buClr>
              <a:buSzPct val="100000"/>
              <a:buFont typeface="Trebuchet MS"/>
              <a:buChar char="●"/>
            </a:pPr>
            <a:r>
              <a:rPr lang="en" sz="2400"/>
              <a:t>Destination </a:t>
            </a:r>
            <a:r>
              <a:rPr b="1" lang="en" sz="2400"/>
              <a:t>(host)</a:t>
            </a:r>
          </a:p>
          <a:p>
            <a:pPr indent="-381000" lvl="0" marL="457200" rtl="0">
              <a:spcBef>
                <a:spcPts val="0"/>
              </a:spcBef>
              <a:buClr>
                <a:schemeClr val="dk2"/>
              </a:buClr>
              <a:buSzPct val="100000"/>
              <a:buFont typeface="Trebuchet MS"/>
              <a:buChar char="●"/>
            </a:pPr>
            <a:r>
              <a:rPr lang="en" sz="2400"/>
              <a:t>Transmitter </a:t>
            </a:r>
          </a:p>
          <a:p>
            <a:pPr rtl="0">
              <a:spcBef>
                <a:spcPts val="0"/>
              </a:spcBef>
              <a:buNone/>
            </a:pPr>
            <a:r>
              <a:rPr lang="en" sz="2400">
                <a:solidFill>
                  <a:srgbClr val="FFFFFF"/>
                </a:solidFill>
              </a:rPr>
              <a:t>Host’s address is </a:t>
            </a:r>
            <a:r>
              <a:rPr b="1" lang="en" sz="2400">
                <a:solidFill>
                  <a:srgbClr val="FFFFFF"/>
                </a:solidFill>
              </a:rPr>
              <a:t>91:2a:b0:49:b6:4f</a:t>
            </a:r>
          </a:p>
          <a:p>
            <a:pPr rtl="0">
              <a:spcBef>
                <a:spcPts val="0"/>
              </a:spcBef>
              <a:buNone/>
            </a:pPr>
            <a:r>
              <a:rPr lang="en" sz="2400">
                <a:solidFill>
                  <a:srgbClr val="FFFFFF"/>
                </a:solidFill>
              </a:rPr>
              <a:t>First-hop’s address is </a:t>
            </a:r>
            <a:r>
              <a:rPr b="1" lang="en" sz="2400">
                <a:solidFill>
                  <a:srgbClr val="FFFFFF"/>
                </a:solidFill>
              </a:rPr>
              <a:t>00:16:b6:f7:1d:51</a:t>
            </a:r>
          </a:p>
          <a:p>
            <a:pPr rtl="0">
              <a:spcBef>
                <a:spcPts val="0"/>
              </a:spcBef>
              <a:buNone/>
            </a:pPr>
            <a:r>
              <a:rPr b="1" lang="en" sz="2400">
                <a:solidFill>
                  <a:srgbClr val="FFFFFF"/>
                </a:solidFill>
              </a:rPr>
              <a:t>Can’t</a:t>
            </a:r>
            <a:r>
              <a:rPr lang="en" sz="2400">
                <a:solidFill>
                  <a:srgbClr val="FFFFFF"/>
                </a:solidFill>
              </a:rPr>
              <a:t> determine AP address from this packet</a:t>
            </a:r>
          </a:p>
          <a:p>
            <a:pPr lvl="0">
              <a:spcBef>
                <a:spcPts val="0"/>
              </a:spcBef>
              <a:buNone/>
            </a:pPr>
            <a:r>
              <a:rPr lang="en" sz="2400">
                <a:solidFill>
                  <a:srgbClr val="FFFFFF"/>
                </a:solidFill>
              </a:rPr>
              <a:t>Frame sender </a:t>
            </a:r>
            <a:r>
              <a:rPr b="1" lang="en" sz="2400">
                <a:solidFill>
                  <a:srgbClr val="FFFFFF"/>
                </a:solidFill>
              </a:rPr>
              <a:t>doesn’t </a:t>
            </a:r>
            <a:r>
              <a:rPr lang="en" sz="2400">
                <a:solidFill>
                  <a:srgbClr val="FFFFFF"/>
                </a:solidFill>
              </a:rPr>
              <a:t>correspond to TCP sender</a:t>
            </a:r>
          </a:p>
        </p:txBody>
      </p:sp>
      <p:sp>
        <p:nvSpPr>
          <p:cNvPr id="433" name="Shape 433"/>
          <p:cNvSpPr txBox="1"/>
          <p:nvPr>
            <p:ph type="title"/>
          </p:nvPr>
        </p:nvSpPr>
        <p:spPr>
          <a:xfrm>
            <a:off x="457200" y="3"/>
            <a:ext cx="8229600" cy="994200"/>
          </a:xfrm>
          <a:prstGeom prst="rect">
            <a:avLst/>
          </a:prstGeom>
        </p:spPr>
        <p:txBody>
          <a:bodyPr anchorCtr="0" anchor="b" bIns="91425" lIns="91425" rIns="91425" tIns="91425">
            <a:noAutofit/>
          </a:bodyPr>
          <a:lstStyle/>
          <a:p>
            <a:pPr>
              <a:spcBef>
                <a:spcPts val="0"/>
              </a:spcBef>
              <a:buNone/>
            </a:pPr>
            <a:r>
              <a:rPr lang="en"/>
              <a:t>SYN/ACK MAC Addresses</a:t>
            </a:r>
          </a:p>
        </p:txBody>
      </p:sp>
      <p:pic>
        <p:nvPicPr>
          <p:cNvPr id="434" name="Shape 434"/>
          <p:cNvPicPr preferRelativeResize="0"/>
          <p:nvPr/>
        </p:nvPicPr>
        <p:blipFill rotWithShape="1">
          <a:blip r:embed="rId3">
            <a:alphaModFix/>
          </a:blip>
          <a:srcRect b="18200" l="0" r="65944" t="56692"/>
          <a:stretch/>
        </p:blipFill>
        <p:spPr>
          <a:xfrm>
            <a:off x="5103150" y="1285825"/>
            <a:ext cx="4040851" cy="2249548"/>
          </a:xfrm>
          <a:prstGeom prst="rect">
            <a:avLst/>
          </a:prstGeom>
          <a:noFill/>
          <a:ln>
            <a:noFill/>
          </a:ln>
        </p:spPr>
      </p:pic>
      <p:pic>
        <p:nvPicPr>
          <p:cNvPr id="435" name="Shape 435"/>
          <p:cNvPicPr preferRelativeResize="0"/>
          <p:nvPr/>
        </p:nvPicPr>
        <p:blipFill rotWithShape="1">
          <a:blip r:embed="rId4">
            <a:alphaModFix/>
          </a:blip>
          <a:srcRect b="80210" l="0" r="53490" t="15009"/>
          <a:stretch/>
        </p:blipFill>
        <p:spPr>
          <a:xfrm>
            <a:off x="3526149" y="994200"/>
            <a:ext cx="5617849" cy="291623"/>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ctrTitle"/>
          </p:nvPr>
        </p:nvSpPr>
        <p:spPr>
          <a:xfrm>
            <a:off x="1082040" y="1242060"/>
            <a:ext cx="7050900" cy="1102500"/>
          </a:xfrm>
          <a:prstGeom prst="rect">
            <a:avLst/>
          </a:prstGeom>
        </p:spPr>
        <p:txBody>
          <a:bodyPr anchorCtr="0" anchor="b" bIns="91425" lIns="91425" rIns="91425" tIns="91425">
            <a:noAutofit/>
          </a:bodyPr>
          <a:lstStyle/>
          <a:p>
            <a:pPr lvl="0" rtl="0">
              <a:spcBef>
                <a:spcPts val="0"/>
              </a:spcBef>
              <a:buNone/>
            </a:pPr>
            <a:r>
              <a:rPr lang="en"/>
              <a:t>DHCP</a:t>
            </a:r>
          </a:p>
        </p:txBody>
      </p:sp>
      <p:sp>
        <p:nvSpPr>
          <p:cNvPr id="441" name="Shape 441"/>
          <p:cNvSpPr txBox="1"/>
          <p:nvPr>
            <p:ph idx="1" type="subTitle"/>
          </p:nvPr>
        </p:nvSpPr>
        <p:spPr>
          <a:xfrm>
            <a:off x="1082040" y="2423159"/>
            <a:ext cx="7035899" cy="6941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pic>
        <p:nvPicPr>
          <p:cNvPr id="446" name="Shape 446"/>
          <p:cNvPicPr preferRelativeResize="0"/>
          <p:nvPr/>
        </p:nvPicPr>
        <p:blipFill>
          <a:blip r:embed="rId3">
            <a:alphaModFix/>
          </a:blip>
          <a:stretch>
            <a:fillRect/>
          </a:stretch>
        </p:blipFill>
        <p:spPr>
          <a:xfrm>
            <a:off x="3924450" y="1729825"/>
            <a:ext cx="4401374" cy="3328199"/>
          </a:xfrm>
          <a:prstGeom prst="rect">
            <a:avLst/>
          </a:prstGeom>
          <a:noFill/>
          <a:ln>
            <a:noFill/>
          </a:ln>
        </p:spPr>
      </p:pic>
      <p:sp>
        <p:nvSpPr>
          <p:cNvPr id="447" name="Shape 447"/>
          <p:cNvSpPr txBox="1"/>
          <p:nvPr>
            <p:ph type="title"/>
          </p:nvPr>
        </p:nvSpPr>
        <p:spPr>
          <a:xfrm>
            <a:off x="374275" y="205973"/>
            <a:ext cx="8312400" cy="1312500"/>
          </a:xfrm>
          <a:prstGeom prst="rect">
            <a:avLst/>
          </a:prstGeom>
        </p:spPr>
        <p:txBody>
          <a:bodyPr anchorCtr="0" anchor="b" bIns="91425" lIns="91425" rIns="91425" tIns="91425">
            <a:noAutofit/>
          </a:bodyPr>
          <a:lstStyle/>
          <a:p>
            <a:pPr lvl="0" rtl="0">
              <a:spcBef>
                <a:spcPts val="0"/>
              </a:spcBef>
              <a:buNone/>
            </a:pPr>
            <a:r>
              <a:rPr b="0" lang="en" sz="1400">
                <a:solidFill>
                  <a:srgbClr val="00387E"/>
                </a:solidFill>
              </a:rPr>
              <a:t>Go into command prompt and type in ipconfig /release before you start up your wireshark </a:t>
            </a:r>
          </a:p>
          <a:p>
            <a:pPr lvl="0" rtl="0">
              <a:spcBef>
                <a:spcPts val="0"/>
              </a:spcBef>
              <a:buNone/>
            </a:pPr>
            <a:r>
              <a:t/>
            </a:r>
            <a:endParaRPr b="0" sz="1400">
              <a:solidFill>
                <a:srgbClr val="00387E"/>
              </a:solidFill>
            </a:endParaRPr>
          </a:p>
          <a:p>
            <a:pPr lvl="0" rtl="0">
              <a:spcBef>
                <a:spcPts val="0"/>
              </a:spcBef>
              <a:buNone/>
            </a:pPr>
            <a:r>
              <a:rPr b="0" lang="en" sz="1400">
                <a:solidFill>
                  <a:srgbClr val="00387E"/>
                </a:solidFill>
              </a:rPr>
              <a:t>capture. After you do that, start you capture and type in ipconfig /renew into command prompt. To </a:t>
            </a:r>
          </a:p>
          <a:p>
            <a:pPr lvl="0" rtl="0">
              <a:spcBef>
                <a:spcPts val="0"/>
              </a:spcBef>
              <a:buNone/>
            </a:pPr>
            <a:r>
              <a:t/>
            </a:r>
            <a:endParaRPr b="0" sz="1400">
              <a:solidFill>
                <a:srgbClr val="00387E"/>
              </a:solidFill>
            </a:endParaRPr>
          </a:p>
          <a:p>
            <a:pPr lvl="0" rtl="0">
              <a:spcBef>
                <a:spcPts val="0"/>
              </a:spcBef>
              <a:buNone/>
            </a:pPr>
            <a:r>
              <a:rPr b="0" lang="en" sz="1400">
                <a:solidFill>
                  <a:srgbClr val="00387E"/>
                </a:solidFill>
              </a:rPr>
              <a:t>filter out unnecessary data, use the bootp filter.</a:t>
            </a:r>
          </a:p>
        </p:txBody>
      </p:sp>
      <p:sp>
        <p:nvSpPr>
          <p:cNvPr id="448" name="Shape 448"/>
          <p:cNvSpPr txBox="1"/>
          <p:nvPr/>
        </p:nvSpPr>
        <p:spPr>
          <a:xfrm>
            <a:off x="545350" y="1689550"/>
            <a:ext cx="2673299" cy="3047700"/>
          </a:xfrm>
          <a:prstGeom prst="rect">
            <a:avLst/>
          </a:prstGeom>
          <a:noFill/>
          <a:ln>
            <a:noFill/>
          </a:ln>
        </p:spPr>
        <p:txBody>
          <a:bodyPr anchorCtr="0" anchor="t" bIns="91425" lIns="91425" rIns="91425" tIns="91425">
            <a:noAutofit/>
          </a:bodyPr>
          <a:lstStyle/>
          <a:p>
            <a:pPr rtl="0">
              <a:spcBef>
                <a:spcPts val="0"/>
              </a:spcBef>
              <a:buNone/>
            </a:pPr>
            <a:r>
              <a:rPr lang="en" sz="1800">
                <a:solidFill>
                  <a:srgbClr val="00387E"/>
                </a:solidFill>
                <a:latin typeface="Trebuchet MS"/>
                <a:ea typeface="Trebuchet MS"/>
                <a:cs typeface="Trebuchet MS"/>
                <a:sym typeface="Trebuchet MS"/>
              </a:rPr>
              <a:t>Release</a:t>
            </a:r>
          </a:p>
          <a:p>
            <a:pPr rtl="0">
              <a:spcBef>
                <a:spcPts val="0"/>
              </a:spcBef>
              <a:buNone/>
            </a:pPr>
            <a:r>
              <a:rPr lang="en" sz="1800">
                <a:solidFill>
                  <a:srgbClr val="00387E"/>
                </a:solidFill>
                <a:latin typeface="Trebuchet MS"/>
                <a:ea typeface="Trebuchet MS"/>
                <a:cs typeface="Trebuchet MS"/>
                <a:sym typeface="Trebuchet MS"/>
              </a:rPr>
              <a:t>Start Wireshark</a:t>
            </a:r>
          </a:p>
          <a:p>
            <a:pPr rtl="0">
              <a:spcBef>
                <a:spcPts val="0"/>
              </a:spcBef>
              <a:buNone/>
            </a:pPr>
            <a:r>
              <a:rPr lang="en" sz="1800">
                <a:solidFill>
                  <a:srgbClr val="00387E"/>
                </a:solidFill>
                <a:latin typeface="Trebuchet MS"/>
                <a:ea typeface="Trebuchet MS"/>
                <a:cs typeface="Trebuchet MS"/>
                <a:sym typeface="Trebuchet MS"/>
              </a:rPr>
              <a:t>Renew</a:t>
            </a:r>
          </a:p>
          <a:p>
            <a:pPr rtl="0">
              <a:spcBef>
                <a:spcPts val="0"/>
              </a:spcBef>
              <a:buNone/>
            </a:pPr>
            <a:r>
              <a:rPr lang="en" sz="1800">
                <a:solidFill>
                  <a:srgbClr val="00387E"/>
                </a:solidFill>
                <a:latin typeface="Trebuchet MS"/>
                <a:ea typeface="Trebuchet MS"/>
                <a:cs typeface="Trebuchet MS"/>
                <a:sym typeface="Trebuchet MS"/>
              </a:rPr>
              <a:t>Renew</a:t>
            </a:r>
          </a:p>
          <a:p>
            <a:pPr rtl="0">
              <a:spcBef>
                <a:spcPts val="0"/>
              </a:spcBef>
              <a:buNone/>
            </a:pPr>
            <a:r>
              <a:rPr lang="en" sz="1800">
                <a:solidFill>
                  <a:srgbClr val="00387E"/>
                </a:solidFill>
                <a:latin typeface="Trebuchet MS"/>
                <a:ea typeface="Trebuchet MS"/>
                <a:cs typeface="Trebuchet MS"/>
                <a:sym typeface="Trebuchet MS"/>
              </a:rPr>
              <a:t>Release</a:t>
            </a:r>
          </a:p>
          <a:p>
            <a:pPr rtl="0">
              <a:spcBef>
                <a:spcPts val="0"/>
              </a:spcBef>
              <a:buNone/>
            </a:pPr>
            <a:r>
              <a:rPr lang="en" sz="1800">
                <a:solidFill>
                  <a:srgbClr val="00387E"/>
                </a:solidFill>
                <a:latin typeface="Trebuchet MS"/>
                <a:ea typeface="Trebuchet MS"/>
                <a:cs typeface="Trebuchet MS"/>
                <a:sym typeface="Trebuchet MS"/>
              </a:rPr>
              <a:t>Renew</a:t>
            </a:r>
          </a:p>
          <a:p>
            <a:pPr>
              <a:spcBef>
                <a:spcPts val="0"/>
              </a:spcBef>
              <a:buNone/>
            </a:pPr>
            <a:r>
              <a:rPr lang="en" sz="1800">
                <a:solidFill>
                  <a:srgbClr val="00387E"/>
                </a:solidFill>
                <a:latin typeface="Trebuchet MS"/>
                <a:ea typeface="Trebuchet MS"/>
                <a:cs typeface="Trebuchet MS"/>
                <a:sym typeface="Trebuchet MS"/>
              </a:rPr>
              <a:t>Stop Wireshark</a:t>
            </a:r>
          </a:p>
        </p:txBody>
      </p:sp>
      <p:pic>
        <p:nvPicPr>
          <p:cNvPr id="449" name="Shape 449"/>
          <p:cNvPicPr preferRelativeResize="0"/>
          <p:nvPr/>
        </p:nvPicPr>
        <p:blipFill>
          <a:blip r:embed="rId4">
            <a:alphaModFix/>
          </a:blip>
          <a:stretch>
            <a:fillRect/>
          </a:stretch>
        </p:blipFill>
        <p:spPr>
          <a:xfrm>
            <a:off x="300374" y="3919600"/>
            <a:ext cx="3388799" cy="937975"/>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idx="1" type="body"/>
          </p:nvPr>
        </p:nvSpPr>
        <p:spPr>
          <a:xfrm>
            <a:off x="457200" y="2194050"/>
            <a:ext cx="1360799" cy="755400"/>
          </a:xfrm>
          <a:prstGeom prst="rect">
            <a:avLst/>
          </a:prstGeom>
        </p:spPr>
        <p:txBody>
          <a:bodyPr anchorCtr="0" anchor="t" bIns="91425" lIns="91425" rIns="91425" tIns="91425">
            <a:noAutofit/>
          </a:bodyPr>
          <a:lstStyle/>
          <a:p>
            <a:pPr lvl="0">
              <a:spcBef>
                <a:spcPts val="0"/>
              </a:spcBef>
              <a:buClr>
                <a:schemeClr val="dk1"/>
              </a:buClr>
              <a:buSzPct val="25000"/>
              <a:buFont typeface="Arial"/>
              <a:buNone/>
            </a:pPr>
            <a:r>
              <a:rPr lang="en" sz="4800">
                <a:solidFill>
                  <a:srgbClr val="00387E"/>
                </a:solidFill>
              </a:rPr>
              <a:t>UDP</a:t>
            </a:r>
          </a:p>
        </p:txBody>
      </p:sp>
      <p:sp>
        <p:nvSpPr>
          <p:cNvPr id="455" name="Shape 455"/>
          <p:cNvSpPr txBox="1"/>
          <p:nvPr>
            <p:ph type="title"/>
          </p:nvPr>
        </p:nvSpPr>
        <p:spPr>
          <a:xfrm>
            <a:off x="457200" y="88353"/>
            <a:ext cx="8229600" cy="994200"/>
          </a:xfrm>
          <a:prstGeom prst="rect">
            <a:avLst/>
          </a:prstGeom>
        </p:spPr>
        <p:txBody>
          <a:bodyPr anchorCtr="0" anchor="b" bIns="91425" lIns="91425" rIns="91425" tIns="91425">
            <a:noAutofit/>
          </a:bodyPr>
          <a:lstStyle/>
          <a:p>
            <a:pPr lvl="0" rtl="0">
              <a:spcBef>
                <a:spcPts val="0"/>
              </a:spcBef>
              <a:buNone/>
            </a:pPr>
            <a:r>
              <a:rPr b="0" lang="en" sz="3000">
                <a:solidFill>
                  <a:srgbClr val="00387E"/>
                </a:solidFill>
              </a:rPr>
              <a:t> Are DHCP messages sent over UDP or TCP? </a:t>
            </a:r>
          </a:p>
        </p:txBody>
      </p:sp>
      <p:pic>
        <p:nvPicPr>
          <p:cNvPr id="456" name="Shape 456"/>
          <p:cNvPicPr preferRelativeResize="0"/>
          <p:nvPr/>
        </p:nvPicPr>
        <p:blipFill>
          <a:blip r:embed="rId3">
            <a:alphaModFix/>
          </a:blip>
          <a:stretch>
            <a:fillRect/>
          </a:stretch>
        </p:blipFill>
        <p:spPr>
          <a:xfrm>
            <a:off x="2019325" y="1395637"/>
            <a:ext cx="6844448" cy="2352224"/>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idx="1" type="body"/>
          </p:nvPr>
        </p:nvSpPr>
        <p:spPr>
          <a:xfrm>
            <a:off x="852875" y="2121125"/>
            <a:ext cx="1927499" cy="1514699"/>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rPr lang="en" sz="2400">
                <a:solidFill>
                  <a:srgbClr val="00387E"/>
                </a:solidFill>
              </a:rPr>
              <a:t>(30:3a:64:f3:40:7b)</a:t>
            </a:r>
          </a:p>
        </p:txBody>
      </p:sp>
      <p:sp>
        <p:nvSpPr>
          <p:cNvPr id="462" name="Shape 462"/>
          <p:cNvSpPr txBox="1"/>
          <p:nvPr>
            <p:ph type="title"/>
          </p:nvPr>
        </p:nvSpPr>
        <p:spPr>
          <a:xfrm>
            <a:off x="457200" y="858253"/>
            <a:ext cx="8229600" cy="994200"/>
          </a:xfrm>
          <a:prstGeom prst="rect">
            <a:avLst/>
          </a:prstGeom>
        </p:spPr>
        <p:txBody>
          <a:bodyPr anchorCtr="0" anchor="b" bIns="91425" lIns="91425" rIns="91425" tIns="91425">
            <a:noAutofit/>
          </a:bodyPr>
          <a:lstStyle/>
          <a:p>
            <a:pPr lvl="0" rtl="0">
              <a:spcBef>
                <a:spcPts val="0"/>
              </a:spcBef>
              <a:buClr>
                <a:schemeClr val="dk1"/>
              </a:buClr>
              <a:buSzPct val="45833"/>
              <a:buFont typeface="Arial"/>
              <a:buNone/>
            </a:pPr>
            <a:r>
              <a:rPr b="0" lang="en" sz="2400">
                <a:solidFill>
                  <a:srgbClr val="00387E"/>
                </a:solidFill>
              </a:rPr>
              <a:t>What is the link‐layer (e.g., Ethernet) address of your host?</a:t>
            </a:r>
          </a:p>
          <a:p>
            <a:pPr lvl="0">
              <a:spcBef>
                <a:spcPts val="0"/>
              </a:spcBef>
              <a:buClr>
                <a:schemeClr val="dk1"/>
              </a:buClr>
              <a:buFont typeface="Arial"/>
              <a:buNone/>
            </a:pPr>
            <a:r>
              <a:t/>
            </a:r>
            <a:endParaRPr sz="2400">
              <a:solidFill>
                <a:srgbClr val="00387E"/>
              </a:solidFill>
            </a:endParaRPr>
          </a:p>
        </p:txBody>
      </p:sp>
      <p:pic>
        <p:nvPicPr>
          <p:cNvPr id="463" name="Shape 463"/>
          <p:cNvPicPr preferRelativeResize="0"/>
          <p:nvPr/>
        </p:nvPicPr>
        <p:blipFill>
          <a:blip r:embed="rId3">
            <a:alphaModFix/>
          </a:blip>
          <a:stretch>
            <a:fillRect/>
          </a:stretch>
        </p:blipFill>
        <p:spPr>
          <a:xfrm>
            <a:off x="2780375" y="1545800"/>
            <a:ext cx="5189875" cy="3030949"/>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457200" y="205978"/>
            <a:ext cx="8229600" cy="994200"/>
          </a:xfrm>
          <a:prstGeom prst="rect">
            <a:avLst/>
          </a:prstGeom>
        </p:spPr>
        <p:txBody>
          <a:bodyPr anchorCtr="0" anchor="b" bIns="91425" lIns="91425" rIns="91425" tIns="91425">
            <a:noAutofit/>
          </a:bodyPr>
          <a:lstStyle/>
          <a:p>
            <a:pPr lvl="0">
              <a:spcBef>
                <a:spcPts val="0"/>
              </a:spcBef>
              <a:buClr>
                <a:schemeClr val="dk1"/>
              </a:buClr>
              <a:buSzPct val="45833"/>
              <a:buFont typeface="Arial"/>
              <a:buNone/>
            </a:pPr>
            <a:r>
              <a:rPr b="0" lang="en" sz="2400">
                <a:solidFill>
                  <a:srgbClr val="00387E"/>
                </a:solidFill>
              </a:rPr>
              <a:t>What values in the DHCP discover message differentiate this message from the DHCP request message?</a:t>
            </a:r>
          </a:p>
        </p:txBody>
      </p:sp>
      <p:pic>
        <p:nvPicPr>
          <p:cNvPr id="469" name="Shape 469"/>
          <p:cNvPicPr preferRelativeResize="0"/>
          <p:nvPr/>
        </p:nvPicPr>
        <p:blipFill>
          <a:blip r:embed="rId3">
            <a:alphaModFix/>
          </a:blip>
          <a:stretch>
            <a:fillRect/>
          </a:stretch>
        </p:blipFill>
        <p:spPr>
          <a:xfrm>
            <a:off x="457199" y="3058325"/>
            <a:ext cx="6645799" cy="1775075"/>
          </a:xfrm>
          <a:prstGeom prst="rect">
            <a:avLst/>
          </a:prstGeom>
          <a:noFill/>
          <a:ln>
            <a:noFill/>
          </a:ln>
        </p:spPr>
      </p:pic>
      <p:pic>
        <p:nvPicPr>
          <p:cNvPr id="470" name="Shape 470"/>
          <p:cNvPicPr preferRelativeResize="0"/>
          <p:nvPr/>
        </p:nvPicPr>
        <p:blipFill>
          <a:blip r:embed="rId4">
            <a:alphaModFix/>
          </a:blip>
          <a:stretch>
            <a:fillRect/>
          </a:stretch>
        </p:blipFill>
        <p:spPr>
          <a:xfrm>
            <a:off x="457199" y="1283250"/>
            <a:ext cx="5810000" cy="1775074"/>
          </a:xfrm>
          <a:prstGeom prst="rect">
            <a:avLst/>
          </a:prstGeom>
          <a:noFill/>
          <a:ln>
            <a:noFill/>
          </a:ln>
        </p:spPr>
      </p:pic>
      <p:sp>
        <p:nvSpPr>
          <p:cNvPr id="471" name="Shape 471"/>
          <p:cNvSpPr txBox="1"/>
          <p:nvPr/>
        </p:nvSpPr>
        <p:spPr>
          <a:xfrm>
            <a:off x="6683350" y="1475675"/>
            <a:ext cx="1817699" cy="13058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472" name="Shape 472"/>
          <p:cNvSpPr txBox="1"/>
          <p:nvPr/>
        </p:nvSpPr>
        <p:spPr>
          <a:xfrm>
            <a:off x="6736800" y="1497075"/>
            <a:ext cx="1892700" cy="1305899"/>
          </a:xfrm>
          <a:prstGeom prst="rect">
            <a:avLst/>
          </a:prstGeom>
          <a:noFill/>
          <a:ln>
            <a:noFill/>
          </a:ln>
        </p:spPr>
        <p:txBody>
          <a:bodyPr anchorCtr="0" anchor="t" bIns="91425" lIns="91425" rIns="91425" tIns="91425">
            <a:noAutofit/>
          </a:bodyPr>
          <a:lstStyle/>
          <a:p>
            <a:pPr>
              <a:spcBef>
                <a:spcPts val="0"/>
              </a:spcBef>
              <a:buNone/>
            </a:pPr>
            <a:r>
              <a:rPr lang="en" sz="2400">
                <a:solidFill>
                  <a:srgbClr val="00387E"/>
                </a:solidFill>
                <a:latin typeface="Trebuchet MS"/>
                <a:ea typeface="Trebuchet MS"/>
                <a:cs typeface="Trebuchet MS"/>
                <a:sym typeface="Trebuchet MS"/>
              </a:rPr>
              <a:t>DHCP: Discover value</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idx="1" type="body"/>
          </p:nvPr>
        </p:nvSpPr>
        <p:spPr>
          <a:xfrm>
            <a:off x="457200" y="1689550"/>
            <a:ext cx="2109300" cy="3185099"/>
          </a:xfrm>
          <a:prstGeom prst="rect">
            <a:avLst/>
          </a:prstGeom>
        </p:spPr>
        <p:txBody>
          <a:bodyPr anchorCtr="0" anchor="t" bIns="91425" lIns="91425" rIns="91425" tIns="91425">
            <a:noAutofit/>
          </a:bodyPr>
          <a:lstStyle/>
          <a:p>
            <a:pPr lvl="0" rtl="0">
              <a:spcBef>
                <a:spcPts val="0"/>
              </a:spcBef>
              <a:buNone/>
            </a:pPr>
            <a:r>
              <a:rPr lang="en" sz="2400">
                <a:solidFill>
                  <a:srgbClr val="00387E"/>
                </a:solidFill>
              </a:rPr>
              <a:t>0x6ffbbc4a</a:t>
            </a:r>
          </a:p>
          <a:p>
            <a:pPr lvl="0" rtl="0">
              <a:spcBef>
                <a:spcPts val="0"/>
              </a:spcBef>
              <a:buNone/>
            </a:pPr>
            <a:r>
              <a:t/>
            </a:r>
            <a:endParaRPr sz="2400">
              <a:solidFill>
                <a:srgbClr val="00387E"/>
              </a:solidFill>
            </a:endParaRPr>
          </a:p>
          <a:p>
            <a:pPr lvl="0" rtl="0">
              <a:spcBef>
                <a:spcPts val="0"/>
              </a:spcBef>
              <a:buNone/>
            </a:pPr>
            <a:r>
              <a:rPr lang="en" sz="2400">
                <a:solidFill>
                  <a:srgbClr val="00387E"/>
                </a:solidFill>
              </a:rPr>
              <a:t>0x82cad2d</a:t>
            </a:r>
          </a:p>
          <a:p>
            <a:pPr lvl="0" rtl="0">
              <a:spcBef>
                <a:spcPts val="0"/>
              </a:spcBef>
              <a:buNone/>
            </a:pPr>
            <a:r>
              <a:t/>
            </a:r>
            <a:endParaRPr sz="1800">
              <a:solidFill>
                <a:srgbClr val="00387E"/>
              </a:solidFill>
            </a:endParaRPr>
          </a:p>
          <a:p>
            <a:pPr lvl="0">
              <a:spcBef>
                <a:spcPts val="0"/>
              </a:spcBef>
              <a:buClr>
                <a:schemeClr val="dk1"/>
              </a:buClr>
              <a:buSzPct val="61111"/>
              <a:buFont typeface="Arial"/>
              <a:buNone/>
            </a:pPr>
            <a:r>
              <a:rPr lang="en" sz="1800">
                <a:solidFill>
                  <a:srgbClr val="00387E"/>
                </a:solidFill>
              </a:rPr>
              <a:t>The transaction ID identifies messages as part of a group of messages</a:t>
            </a:r>
          </a:p>
        </p:txBody>
      </p:sp>
      <p:sp>
        <p:nvSpPr>
          <p:cNvPr id="478" name="Shape 478"/>
          <p:cNvSpPr txBox="1"/>
          <p:nvPr>
            <p:ph type="title"/>
          </p:nvPr>
        </p:nvSpPr>
        <p:spPr>
          <a:xfrm>
            <a:off x="457200" y="205974"/>
            <a:ext cx="8229600" cy="1344599"/>
          </a:xfrm>
          <a:prstGeom prst="rect">
            <a:avLst/>
          </a:prstGeom>
        </p:spPr>
        <p:txBody>
          <a:bodyPr anchorCtr="0" anchor="b" bIns="91425" lIns="91425" rIns="91425" tIns="91425">
            <a:noAutofit/>
          </a:bodyPr>
          <a:lstStyle/>
          <a:p>
            <a:pPr lvl="0">
              <a:spcBef>
                <a:spcPts val="0"/>
              </a:spcBef>
              <a:buClr>
                <a:schemeClr val="dk1"/>
              </a:buClr>
              <a:buSzPct val="61111"/>
              <a:buFont typeface="Arial"/>
              <a:buNone/>
            </a:pPr>
            <a:r>
              <a:rPr b="0" lang="en" sz="1800">
                <a:solidFill>
                  <a:srgbClr val="00387E"/>
                </a:solidFill>
              </a:rPr>
              <a:t>What is the value of the Transaction‐ID in each of the first four (Discover/Offer/Request/ACK) DHCP messages? What are the values of the Transaction‐ID in the second set (Request/ACK) set of DHCP messages? What is the purpose of the Transaction‐ID field? </a:t>
            </a:r>
          </a:p>
        </p:txBody>
      </p:sp>
      <p:pic>
        <p:nvPicPr>
          <p:cNvPr id="479" name="Shape 479"/>
          <p:cNvPicPr preferRelativeResize="0"/>
          <p:nvPr/>
        </p:nvPicPr>
        <p:blipFill>
          <a:blip r:embed="rId3">
            <a:alphaModFix/>
          </a:blip>
          <a:stretch>
            <a:fillRect/>
          </a:stretch>
        </p:blipFill>
        <p:spPr>
          <a:xfrm>
            <a:off x="3082150" y="1689550"/>
            <a:ext cx="5425675" cy="2876499"/>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3" name="Shape 483"/>
        <p:cNvGrpSpPr/>
        <p:nvPr/>
      </p:nvGrpSpPr>
      <p:grpSpPr>
        <a:xfrm>
          <a:off x="0" y="0"/>
          <a:ext cx="0" cy="0"/>
          <a:chOff x="0" y="0"/>
          <a:chExt cx="0" cy="0"/>
        </a:xfrm>
      </p:grpSpPr>
      <p:sp>
        <p:nvSpPr>
          <p:cNvPr id="484" name="Shape 484"/>
          <p:cNvSpPr txBox="1"/>
          <p:nvPr>
            <p:ph idx="1" type="body"/>
          </p:nvPr>
        </p:nvSpPr>
        <p:spPr>
          <a:xfrm>
            <a:off x="457200" y="2472350"/>
            <a:ext cx="2119800" cy="660900"/>
          </a:xfrm>
          <a:prstGeom prst="rect">
            <a:avLst/>
          </a:prstGeom>
        </p:spPr>
        <p:txBody>
          <a:bodyPr anchorCtr="0" anchor="t" bIns="91425" lIns="91425" rIns="91425" tIns="91425">
            <a:noAutofit/>
          </a:bodyPr>
          <a:lstStyle/>
          <a:p>
            <a:pPr>
              <a:spcBef>
                <a:spcPts val="0"/>
              </a:spcBef>
              <a:buNone/>
            </a:pPr>
            <a:r>
              <a:rPr lang="en" sz="2400"/>
              <a:t>10.100.10.11</a:t>
            </a:r>
          </a:p>
        </p:txBody>
      </p:sp>
      <p:sp>
        <p:nvSpPr>
          <p:cNvPr id="485" name="Shape 485"/>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b="0" lang="en" sz="3000">
                <a:solidFill>
                  <a:srgbClr val="00387E"/>
                </a:solidFill>
              </a:rPr>
              <a:t>What is the IP address of your DHCP server?</a:t>
            </a:r>
          </a:p>
        </p:txBody>
      </p:sp>
      <p:pic>
        <p:nvPicPr>
          <p:cNvPr id="486" name="Shape 486"/>
          <p:cNvPicPr preferRelativeResize="0"/>
          <p:nvPr/>
        </p:nvPicPr>
        <p:blipFill>
          <a:blip r:embed="rId3">
            <a:alphaModFix/>
          </a:blip>
          <a:stretch>
            <a:fillRect/>
          </a:stretch>
        </p:blipFill>
        <p:spPr>
          <a:xfrm>
            <a:off x="2666450" y="1525700"/>
            <a:ext cx="6020350" cy="27123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SSL</a:t>
            </a:r>
          </a:p>
        </p:txBody>
      </p:sp>
      <p:sp>
        <p:nvSpPr>
          <p:cNvPr id="84" name="Shape 84"/>
          <p:cNvSpPr txBox="1"/>
          <p:nvPr>
            <p:ph idx="1" type="subTitle"/>
          </p:nvPr>
        </p:nvSpPr>
        <p:spPr>
          <a:xfrm>
            <a:off x="1082040" y="2423159"/>
            <a:ext cx="7035899" cy="694199"/>
          </a:xfrm>
          <a:prstGeom prst="rect">
            <a:avLst/>
          </a:prstGeom>
        </p:spPr>
        <p:txBody>
          <a:bodyPr anchorCtr="0" anchor="t" bIns="91425" lIns="91425" rIns="91425" tIns="91425">
            <a:noAutofit/>
          </a:bodyPr>
          <a:lstStyle/>
          <a:p>
            <a:pPr>
              <a:spcBef>
                <a:spcPts val="0"/>
              </a:spcBef>
              <a:buNone/>
            </a:pPr>
            <a:r>
              <a:rPr lang="en"/>
              <a:t>The Handsome Seastars</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idx="1" type="body"/>
          </p:nvPr>
        </p:nvSpPr>
        <p:spPr>
          <a:xfrm>
            <a:off x="457200" y="2299050"/>
            <a:ext cx="1670700" cy="545399"/>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solidFill>
                  <a:srgbClr val="00387E"/>
                </a:solidFill>
              </a:rPr>
              <a:t>10.24.17.185</a:t>
            </a:r>
          </a:p>
        </p:txBody>
      </p:sp>
      <p:sp>
        <p:nvSpPr>
          <p:cNvPr id="492" name="Shape 492"/>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b="0" lang="en" sz="1800">
                <a:solidFill>
                  <a:srgbClr val="00387E"/>
                </a:solidFill>
              </a:rPr>
              <a:t>What IP address is the DHCP server offering to your host in the DHCP Offer message? Indicate which  DHCP message contains the offered DHCP address to clarify.</a:t>
            </a:r>
          </a:p>
        </p:txBody>
      </p:sp>
      <p:pic>
        <p:nvPicPr>
          <p:cNvPr id="493" name="Shape 493"/>
          <p:cNvPicPr preferRelativeResize="0"/>
          <p:nvPr/>
        </p:nvPicPr>
        <p:blipFill>
          <a:blip r:embed="rId3">
            <a:alphaModFix/>
          </a:blip>
          <a:stretch>
            <a:fillRect/>
          </a:stretch>
        </p:blipFill>
        <p:spPr>
          <a:xfrm>
            <a:off x="2234900" y="1137325"/>
            <a:ext cx="6451900" cy="3433825"/>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u="sng">
                <a:solidFill>
                  <a:schemeClr val="hlink"/>
                </a:solidFill>
                <a:hlinkClick r:id="rId3"/>
              </a:rPr>
              <a:t>http://it.iut.ac.ir/sites/fsites/it/files/u4/uploads/Networking%20Class-Wireshar%20Labs-Solutions/07-Wireshark_ICMP_Solution_July_22_2007.pdf</a:t>
            </a:r>
          </a:p>
          <a:p>
            <a:pPr indent="-330200" lvl="0" marL="457200" rtl="0">
              <a:spcBef>
                <a:spcPts val="0"/>
              </a:spcBef>
              <a:buClr>
                <a:schemeClr val="dk2"/>
              </a:buClr>
              <a:buSzPct val="100000"/>
              <a:buFont typeface="Arial"/>
              <a:buChar char="●"/>
            </a:pPr>
            <a:r>
              <a:rPr lang="en" sz="1600" u="sng">
                <a:solidFill>
                  <a:schemeClr val="hlink"/>
                </a:solidFill>
                <a:hlinkClick r:id="rId4"/>
              </a:rPr>
              <a:t>https://docs.google.com/document/d/1oks_EvCPndAYCTQswmQHfjewnPt31f1QNSXr8Vs7gdo/edit</a:t>
            </a:r>
          </a:p>
          <a:p>
            <a:pPr indent="-330200" lvl="0" marL="457200" rtl="0">
              <a:spcBef>
                <a:spcPts val="0"/>
              </a:spcBef>
              <a:buClr>
                <a:schemeClr val="dk2"/>
              </a:buClr>
              <a:buSzPct val="100000"/>
              <a:buFont typeface="Arial"/>
              <a:buChar char="●"/>
            </a:pPr>
            <a:r>
              <a:rPr lang="en" sz="1600"/>
              <a:t>https://msdn.microsoft.com/en-us/library/windows/desktop/aa380513(v=vs.85).aspx</a:t>
            </a:r>
          </a:p>
        </p:txBody>
      </p:sp>
      <p:sp>
        <p:nvSpPr>
          <p:cNvPr id="499" name="Shape 49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Sources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idx="1" type="body"/>
          </p:nvPr>
        </p:nvSpPr>
        <p:spPr>
          <a:xfrm>
            <a:off x="457200" y="1244244"/>
            <a:ext cx="8229600" cy="8169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The first Eight packets each contain information to start communication with the server.</a:t>
            </a:r>
          </a:p>
          <a:p>
            <a:pPr lvl="0">
              <a:spcBef>
                <a:spcPts val="0"/>
              </a:spcBef>
              <a:buNone/>
            </a:pPr>
            <a:r>
              <a:t/>
            </a:r>
            <a:endParaRPr sz="1600"/>
          </a:p>
        </p:txBody>
      </p:sp>
      <p:sp>
        <p:nvSpPr>
          <p:cNvPr id="90" name="Shape 9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First 8 Analysis</a:t>
            </a:r>
          </a:p>
        </p:txBody>
      </p:sp>
      <p:pic>
        <p:nvPicPr>
          <p:cNvPr id="91" name="Shape 91"/>
          <p:cNvPicPr preferRelativeResize="0"/>
          <p:nvPr/>
        </p:nvPicPr>
        <p:blipFill>
          <a:blip r:embed="rId3">
            <a:alphaModFix/>
          </a:blip>
          <a:stretch>
            <a:fillRect/>
          </a:stretch>
        </p:blipFill>
        <p:spPr>
          <a:xfrm>
            <a:off x="1971675" y="2488375"/>
            <a:ext cx="5200650" cy="19621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Under an SSL Packet -&gt; Secure Sockets Layer -&gt; SSLv3 Record Layer there are 3 fields on every SSL Packet</a:t>
            </a:r>
          </a:p>
          <a:p>
            <a:pPr indent="-330200" lvl="0" marL="457200" rtl="0">
              <a:spcBef>
                <a:spcPts val="0"/>
              </a:spcBef>
              <a:buClr>
                <a:schemeClr val="dk2"/>
              </a:buClr>
              <a:buSzPct val="100000"/>
              <a:buFont typeface="Arial"/>
              <a:buChar char="●"/>
            </a:pPr>
            <a:r>
              <a:rPr lang="en" sz="1600"/>
              <a:t>Content Type : 1 Byte</a:t>
            </a:r>
          </a:p>
          <a:p>
            <a:pPr indent="-330200" lvl="0" marL="457200" rtl="0">
              <a:spcBef>
                <a:spcPts val="0"/>
              </a:spcBef>
              <a:buClr>
                <a:schemeClr val="dk2"/>
              </a:buClr>
              <a:buSzPct val="100000"/>
              <a:buFont typeface="Arial"/>
              <a:buChar char="●"/>
            </a:pPr>
            <a:r>
              <a:rPr lang="en" sz="1600"/>
              <a:t>Version: 2 Bytes</a:t>
            </a:r>
          </a:p>
          <a:p>
            <a:pPr indent="-330200" lvl="0" marL="457200">
              <a:spcBef>
                <a:spcPts val="0"/>
              </a:spcBef>
              <a:buClr>
                <a:schemeClr val="dk2"/>
              </a:buClr>
              <a:buSzPct val="100000"/>
              <a:buFont typeface="Arial"/>
              <a:buChar char="●"/>
            </a:pPr>
            <a:r>
              <a:rPr lang="en" sz="1600"/>
              <a:t>Length:2 Bytes</a:t>
            </a:r>
          </a:p>
        </p:txBody>
      </p:sp>
      <p:sp>
        <p:nvSpPr>
          <p:cNvPr id="97" name="Shape 9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Packet Info Fields</a:t>
            </a:r>
          </a:p>
        </p:txBody>
      </p:sp>
      <p:pic>
        <p:nvPicPr>
          <p:cNvPr id="98" name="Shape 98"/>
          <p:cNvPicPr preferRelativeResize="0"/>
          <p:nvPr/>
        </p:nvPicPr>
        <p:blipFill>
          <a:blip r:embed="rId3">
            <a:alphaModFix/>
          </a:blip>
          <a:stretch>
            <a:fillRect/>
          </a:stretch>
        </p:blipFill>
        <p:spPr>
          <a:xfrm>
            <a:off x="3120775" y="2817150"/>
            <a:ext cx="5619750" cy="20574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With the ClientHello Packet selected the Handshake Message Type field is available with the entry as: Client Hello (1)</a:t>
            </a:r>
          </a:p>
          <a:p>
            <a:pPr indent="-330200" lvl="0" marL="457200">
              <a:spcBef>
                <a:spcPts val="0"/>
              </a:spcBef>
              <a:buClr>
                <a:schemeClr val="dk2"/>
              </a:buClr>
              <a:buSzPct val="100000"/>
              <a:buFont typeface="Arial"/>
              <a:buChar char="●"/>
            </a:pPr>
            <a:r>
              <a:rPr lang="en" sz="1600"/>
              <a:t>Expanding ‘Ethernet’ reveals that the packet was transferred via type ‘0x0800’, also known as IPv4</a:t>
            </a:r>
          </a:p>
        </p:txBody>
      </p:sp>
      <p:sp>
        <p:nvSpPr>
          <p:cNvPr id="104" name="Shape 10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Client Hello Record</a:t>
            </a:r>
          </a:p>
        </p:txBody>
      </p:sp>
      <p:pic>
        <p:nvPicPr>
          <p:cNvPr id="105" name="Shape 105"/>
          <p:cNvPicPr preferRelativeResize="0"/>
          <p:nvPr/>
        </p:nvPicPr>
        <p:blipFill>
          <a:blip r:embed="rId3">
            <a:alphaModFix/>
          </a:blip>
          <a:stretch>
            <a:fillRect/>
          </a:stretch>
        </p:blipFill>
        <p:spPr>
          <a:xfrm>
            <a:off x="3591112" y="2178962"/>
            <a:ext cx="3952875" cy="2695575"/>
          </a:xfrm>
          <a:prstGeom prst="rect">
            <a:avLst/>
          </a:prstGeom>
          <a:noFill/>
          <a:ln>
            <a:noFill/>
          </a:ln>
        </p:spPr>
      </p:pic>
      <p:pic>
        <p:nvPicPr>
          <p:cNvPr id="106" name="Shape 106"/>
          <p:cNvPicPr preferRelativeResize="0"/>
          <p:nvPr/>
        </p:nvPicPr>
        <p:blipFill rotWithShape="1">
          <a:blip r:embed="rId4">
            <a:alphaModFix/>
          </a:blip>
          <a:srcRect b="51143" l="0" r="83043" t="37624"/>
          <a:stretch/>
        </p:blipFill>
        <p:spPr>
          <a:xfrm>
            <a:off x="0" y="2874475"/>
            <a:ext cx="3503100" cy="13045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